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302" r:id="rId2"/>
    <p:sldId id="300" r:id="rId3"/>
    <p:sldId id="294" r:id="rId4"/>
    <p:sldId id="308" r:id="rId5"/>
    <p:sldId id="314" r:id="rId6"/>
    <p:sldId id="315" r:id="rId7"/>
    <p:sldId id="297" r:id="rId8"/>
    <p:sldId id="305" r:id="rId9"/>
    <p:sldId id="316" r:id="rId10"/>
    <p:sldId id="317" r:id="rId11"/>
    <p:sldId id="306" r:id="rId12"/>
    <p:sldId id="311" r:id="rId13"/>
    <p:sldId id="304" r:id="rId14"/>
    <p:sldId id="307" r:id="rId15"/>
    <p:sldId id="309" r:id="rId16"/>
    <p:sldId id="310" r:id="rId17"/>
    <p:sldId id="291" r:id="rId18"/>
    <p:sldId id="293" r:id="rId19"/>
    <p:sldId id="313" r:id="rId20"/>
    <p:sldId id="296" r:id="rId21"/>
    <p:sldId id="303" r:id="rId22"/>
  </p:sldIdLst>
  <p:sldSz cx="9144000" cy="6858000" type="screen4x3"/>
  <p:notesSz cx="6858000" cy="9144000"/>
  <p:defaultTextStyle>
    <a:defPPr>
      <a:defRPr lang="es-CO"/>
    </a:defPPr>
    <a:lvl1pPr marL="0" algn="l" defTabSz="914253" rtl="0" eaLnBrk="1" latinLnBrk="0" hangingPunct="1">
      <a:defRPr sz="1800" kern="1200">
        <a:solidFill>
          <a:schemeClr val="tx1"/>
        </a:solidFill>
        <a:latin typeface="+mn-lt"/>
        <a:ea typeface="+mn-ea"/>
        <a:cs typeface="+mn-cs"/>
      </a:defRPr>
    </a:lvl1pPr>
    <a:lvl2pPr marL="457127" algn="l" defTabSz="914253" rtl="0" eaLnBrk="1" latinLnBrk="0" hangingPunct="1">
      <a:defRPr sz="1800" kern="1200">
        <a:solidFill>
          <a:schemeClr val="tx1"/>
        </a:solidFill>
        <a:latin typeface="+mn-lt"/>
        <a:ea typeface="+mn-ea"/>
        <a:cs typeface="+mn-cs"/>
      </a:defRPr>
    </a:lvl2pPr>
    <a:lvl3pPr marL="914253" algn="l" defTabSz="914253" rtl="0" eaLnBrk="1" latinLnBrk="0" hangingPunct="1">
      <a:defRPr sz="1800" kern="1200">
        <a:solidFill>
          <a:schemeClr val="tx1"/>
        </a:solidFill>
        <a:latin typeface="+mn-lt"/>
        <a:ea typeface="+mn-ea"/>
        <a:cs typeface="+mn-cs"/>
      </a:defRPr>
    </a:lvl3pPr>
    <a:lvl4pPr marL="1371380" algn="l" defTabSz="914253" rtl="0" eaLnBrk="1" latinLnBrk="0" hangingPunct="1">
      <a:defRPr sz="1800" kern="1200">
        <a:solidFill>
          <a:schemeClr val="tx1"/>
        </a:solidFill>
        <a:latin typeface="+mn-lt"/>
        <a:ea typeface="+mn-ea"/>
        <a:cs typeface="+mn-cs"/>
      </a:defRPr>
    </a:lvl4pPr>
    <a:lvl5pPr marL="1828507" algn="l" defTabSz="914253" rtl="0" eaLnBrk="1" latinLnBrk="0" hangingPunct="1">
      <a:defRPr sz="1800" kern="1200">
        <a:solidFill>
          <a:schemeClr val="tx1"/>
        </a:solidFill>
        <a:latin typeface="+mn-lt"/>
        <a:ea typeface="+mn-ea"/>
        <a:cs typeface="+mn-cs"/>
      </a:defRPr>
    </a:lvl5pPr>
    <a:lvl6pPr marL="2285633" algn="l" defTabSz="914253" rtl="0" eaLnBrk="1" latinLnBrk="0" hangingPunct="1">
      <a:defRPr sz="1800" kern="1200">
        <a:solidFill>
          <a:schemeClr val="tx1"/>
        </a:solidFill>
        <a:latin typeface="+mn-lt"/>
        <a:ea typeface="+mn-ea"/>
        <a:cs typeface="+mn-cs"/>
      </a:defRPr>
    </a:lvl6pPr>
    <a:lvl7pPr marL="2742760" algn="l" defTabSz="914253" rtl="0" eaLnBrk="1" latinLnBrk="0" hangingPunct="1">
      <a:defRPr sz="1800" kern="1200">
        <a:solidFill>
          <a:schemeClr val="tx1"/>
        </a:solidFill>
        <a:latin typeface="+mn-lt"/>
        <a:ea typeface="+mn-ea"/>
        <a:cs typeface="+mn-cs"/>
      </a:defRPr>
    </a:lvl7pPr>
    <a:lvl8pPr marL="3199887" algn="l" defTabSz="914253" rtl="0" eaLnBrk="1" latinLnBrk="0" hangingPunct="1">
      <a:defRPr sz="1800" kern="1200">
        <a:solidFill>
          <a:schemeClr val="tx1"/>
        </a:solidFill>
        <a:latin typeface="+mn-lt"/>
        <a:ea typeface="+mn-ea"/>
        <a:cs typeface="+mn-cs"/>
      </a:defRPr>
    </a:lvl8pPr>
    <a:lvl9pPr marL="3657013" algn="l" defTabSz="9142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8224" autoAdjust="0"/>
  </p:normalViewPr>
  <p:slideViewPr>
    <p:cSldViewPr>
      <p:cViewPr>
        <p:scale>
          <a:sx n="100" d="100"/>
          <a:sy n="100" d="100"/>
        </p:scale>
        <p:origin x="-264"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1A6775-DE46-4C3C-AA87-73443E9C34A6}" type="datetimeFigureOut">
              <a:rPr lang="es-CO" smtClean="0"/>
              <a:pPr/>
              <a:t>27/06/2019</a:t>
            </a:fld>
            <a:endParaRPr lang="es-CO"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FD98A4-73F0-4921-A23B-250263A872F0}" type="slidenum">
              <a:rPr lang="es-CO" smtClean="0"/>
              <a:pPr/>
              <a:t>‹Nº›</a:t>
            </a:fld>
            <a:endParaRPr lang="es-CO" dirty="0"/>
          </a:p>
        </p:txBody>
      </p:sp>
    </p:spTree>
    <p:extLst>
      <p:ext uri="{BB962C8B-B14F-4D97-AF65-F5344CB8AC3E}">
        <p14:creationId xmlns:p14="http://schemas.microsoft.com/office/powerpoint/2010/main" val="16970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21C870-2CE4-4F14-B370-892962E6078D}" type="datetimeFigureOut">
              <a:rPr lang="es-CO" smtClean="0"/>
              <a:pPr/>
              <a:t>27/06/2019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B69F9-CEE9-47F3-8718-8CA565902D6B}" type="slidenum">
              <a:rPr lang="es-CO" smtClean="0"/>
              <a:pPr/>
              <a:t>‹Nº›</a:t>
            </a:fld>
            <a:endParaRPr lang="es-CO" dirty="0"/>
          </a:p>
        </p:txBody>
      </p:sp>
    </p:spTree>
    <p:extLst>
      <p:ext uri="{BB962C8B-B14F-4D97-AF65-F5344CB8AC3E}">
        <p14:creationId xmlns:p14="http://schemas.microsoft.com/office/powerpoint/2010/main" val="82139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E2B69F9-CEE9-47F3-8718-8CA565902D6B}" type="slidenum">
              <a:rPr lang="es-CO" smtClean="0"/>
              <a:pPr/>
              <a:t>1</a:t>
            </a:fld>
            <a:endParaRPr lang="es-CO" dirty="0"/>
          </a:p>
        </p:txBody>
      </p:sp>
    </p:spTree>
    <p:extLst>
      <p:ext uri="{BB962C8B-B14F-4D97-AF65-F5344CB8AC3E}">
        <p14:creationId xmlns:p14="http://schemas.microsoft.com/office/powerpoint/2010/main" val="3647956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E2B69F9-CEE9-47F3-8718-8CA565902D6B}" type="slidenum">
              <a:rPr lang="es-CO" smtClean="0"/>
              <a:pPr/>
              <a:t>3</a:t>
            </a:fld>
            <a:endParaRPr lang="es-CO" dirty="0"/>
          </a:p>
        </p:txBody>
      </p:sp>
    </p:spTree>
    <p:extLst>
      <p:ext uri="{BB962C8B-B14F-4D97-AF65-F5344CB8AC3E}">
        <p14:creationId xmlns:p14="http://schemas.microsoft.com/office/powerpoint/2010/main" val="390595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E2B69F9-CEE9-47F3-8718-8CA565902D6B}" type="slidenum">
              <a:rPr lang="es-CO" smtClean="0"/>
              <a:pPr/>
              <a:t>5</a:t>
            </a:fld>
            <a:endParaRPr lang="es-CO" dirty="0"/>
          </a:p>
        </p:txBody>
      </p:sp>
    </p:spTree>
    <p:extLst>
      <p:ext uri="{BB962C8B-B14F-4D97-AF65-F5344CB8AC3E}">
        <p14:creationId xmlns:p14="http://schemas.microsoft.com/office/powerpoint/2010/main" val="4152225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E2B69F9-CEE9-47F3-8718-8CA565902D6B}" type="slidenum">
              <a:rPr lang="es-CO" smtClean="0"/>
              <a:pPr/>
              <a:t>10</a:t>
            </a:fld>
            <a:endParaRPr lang="es-CO" dirty="0"/>
          </a:p>
        </p:txBody>
      </p:sp>
    </p:spTree>
    <p:extLst>
      <p:ext uri="{BB962C8B-B14F-4D97-AF65-F5344CB8AC3E}">
        <p14:creationId xmlns:p14="http://schemas.microsoft.com/office/powerpoint/2010/main" val="418926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7E2B69F9-CEE9-47F3-8718-8CA565902D6B}" type="slidenum">
              <a:rPr lang="es-CO" smtClean="0"/>
              <a:pPr/>
              <a:t>11</a:t>
            </a:fld>
            <a:endParaRPr lang="es-CO" dirty="0"/>
          </a:p>
        </p:txBody>
      </p:sp>
    </p:spTree>
    <p:extLst>
      <p:ext uri="{BB962C8B-B14F-4D97-AF65-F5344CB8AC3E}">
        <p14:creationId xmlns:p14="http://schemas.microsoft.com/office/powerpoint/2010/main" val="9268104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3" name="12 Rectángulo"/>
          <p:cNvSpPr/>
          <p:nvPr userDrawn="1"/>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14" name="13 Rectángulo redondeado"/>
          <p:cNvSpPr/>
          <p:nvPr userDrawn="1"/>
        </p:nvSpPr>
        <p:spPr>
          <a:xfrm>
            <a:off x="357158" y="285728"/>
            <a:ext cx="8429684" cy="6215106"/>
          </a:xfrm>
          <a:prstGeom prst="roundRect">
            <a:avLst>
              <a:gd name="adj" fmla="val 2601"/>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12" name="11 Rectángulo"/>
          <p:cNvSpPr/>
          <p:nvPr userDrawn="1"/>
        </p:nvSpPr>
        <p:spPr>
          <a:xfrm>
            <a:off x="0" y="-22"/>
            <a:ext cx="5000628" cy="164307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2" name="1 Título"/>
          <p:cNvSpPr>
            <a:spLocks noGrp="1"/>
          </p:cNvSpPr>
          <p:nvPr>
            <p:ph type="ctrTitle"/>
          </p:nvPr>
        </p:nvSpPr>
        <p:spPr>
          <a:xfrm>
            <a:off x="685800" y="2387605"/>
            <a:ext cx="7772400" cy="1470025"/>
          </a:xfrm>
        </p:spPr>
        <p:txBody>
          <a:bodyPr/>
          <a:lstStyle>
            <a:lvl1pPr algn="ctr">
              <a:defRPr>
                <a:solidFill>
                  <a:srgbClr val="005C2A"/>
                </a:solidFill>
              </a:defRPr>
            </a:lvl1pPr>
          </a:lstStyle>
          <a:p>
            <a:r>
              <a:rPr lang="es-ES" dirty="0" smtClean="0"/>
              <a:t>Haga clic para modificar el estilo de título del patrón</a:t>
            </a:r>
            <a:endParaRPr lang="es-ES" dirty="0"/>
          </a:p>
        </p:txBody>
      </p:sp>
      <p:pic>
        <p:nvPicPr>
          <p:cNvPr id="8" name="Picture 2"/>
          <p:cNvPicPr>
            <a:picLocks noChangeAspect="1" noChangeArrowheads="1"/>
          </p:cNvPicPr>
          <p:nvPr userDrawn="1"/>
        </p:nvPicPr>
        <p:blipFill>
          <a:blip r:embed="rId2" cstate="print"/>
          <a:srcRect/>
          <a:stretch>
            <a:fillRect/>
          </a:stretch>
        </p:blipFill>
        <p:spPr bwMode="auto">
          <a:xfrm>
            <a:off x="2374997" y="-22"/>
            <a:ext cx="6769005" cy="1643074"/>
          </a:xfrm>
          <a:prstGeom prst="rect">
            <a:avLst/>
          </a:prstGeom>
          <a:noFill/>
          <a:ln w="9525">
            <a:noFill/>
            <a:miter lim="800000"/>
            <a:headEnd/>
            <a:tailEnd/>
          </a:ln>
          <a:effectLst/>
        </p:spPr>
      </p:pic>
      <p:pic>
        <p:nvPicPr>
          <p:cNvPr id="9" name="Picture 3" descr="C:\Documents and Settings\Heynar\Escritorio\entrega manual imagen\material gra¦üfico imagen corporativa\escudohorizontal\escudohorizontalfondoblanco2.1x5.8c300ppp.png"/>
          <p:cNvPicPr>
            <a:picLocks noChangeAspect="1" noChangeArrowheads="1"/>
          </p:cNvPicPr>
          <p:nvPr userDrawn="1"/>
        </p:nvPicPr>
        <p:blipFill>
          <a:blip r:embed="rId3" cstate="print"/>
          <a:srcRect/>
          <a:stretch>
            <a:fillRect/>
          </a:stretch>
        </p:blipFill>
        <p:spPr bwMode="auto">
          <a:xfrm>
            <a:off x="142844" y="142854"/>
            <a:ext cx="3802240" cy="1357322"/>
          </a:xfrm>
          <a:prstGeom prst="rect">
            <a:avLst/>
          </a:prstGeom>
          <a:noFill/>
        </p:spPr>
      </p:pic>
      <p:sp>
        <p:nvSpPr>
          <p:cNvPr id="15" name="14 Rectángulo"/>
          <p:cNvSpPr/>
          <p:nvPr userDrawn="1"/>
        </p:nvSpPr>
        <p:spPr>
          <a:xfrm>
            <a:off x="0" y="1643052"/>
            <a:ext cx="9144000" cy="214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3" name="2 Subtítulo"/>
          <p:cNvSpPr>
            <a:spLocks noGrp="1"/>
          </p:cNvSpPr>
          <p:nvPr>
            <p:ph type="subTitle" idx="1"/>
          </p:nvPr>
        </p:nvSpPr>
        <p:spPr>
          <a:xfrm>
            <a:off x="1371600" y="3962416"/>
            <a:ext cx="6400800" cy="1752600"/>
          </a:xfrm>
        </p:spPr>
        <p:txBody>
          <a:bodyPr/>
          <a:lstStyle>
            <a:lvl1pPr marL="0" indent="0" algn="ctr">
              <a:buNone/>
              <a:defRPr>
                <a:solidFill>
                  <a:schemeClr val="tx1"/>
                </a:solidFill>
              </a:defRPr>
            </a:lvl1pPr>
            <a:lvl2pPr marL="457053" indent="0" algn="ctr">
              <a:buNone/>
              <a:defRPr>
                <a:solidFill>
                  <a:schemeClr val="tx1">
                    <a:tint val="75000"/>
                  </a:schemeClr>
                </a:solidFill>
              </a:defRPr>
            </a:lvl2pPr>
            <a:lvl3pPr marL="914107" indent="0" algn="ctr">
              <a:buNone/>
              <a:defRPr>
                <a:solidFill>
                  <a:schemeClr val="tx1">
                    <a:tint val="75000"/>
                  </a:schemeClr>
                </a:solidFill>
              </a:defRPr>
            </a:lvl3pPr>
            <a:lvl4pPr marL="1371160" indent="0" algn="ctr">
              <a:buNone/>
              <a:defRPr>
                <a:solidFill>
                  <a:schemeClr val="tx1">
                    <a:tint val="75000"/>
                  </a:schemeClr>
                </a:solidFill>
              </a:defRPr>
            </a:lvl4pPr>
            <a:lvl5pPr marL="1828214" indent="0" algn="ctr">
              <a:buNone/>
              <a:defRPr>
                <a:solidFill>
                  <a:schemeClr val="tx1">
                    <a:tint val="75000"/>
                  </a:schemeClr>
                </a:solidFill>
              </a:defRPr>
            </a:lvl5pPr>
            <a:lvl6pPr marL="2285266" indent="0" algn="ctr">
              <a:buNone/>
              <a:defRPr>
                <a:solidFill>
                  <a:schemeClr val="tx1">
                    <a:tint val="75000"/>
                  </a:schemeClr>
                </a:solidFill>
              </a:defRPr>
            </a:lvl6pPr>
            <a:lvl7pPr marL="2742321" indent="0" algn="ctr">
              <a:buNone/>
              <a:defRPr>
                <a:solidFill>
                  <a:schemeClr val="tx1">
                    <a:tint val="75000"/>
                  </a:schemeClr>
                </a:solidFill>
              </a:defRPr>
            </a:lvl7pPr>
            <a:lvl8pPr marL="3199374" indent="0" algn="ctr">
              <a:buNone/>
              <a:defRPr>
                <a:solidFill>
                  <a:schemeClr val="tx1">
                    <a:tint val="75000"/>
                  </a:schemeClr>
                </a:solidFill>
              </a:defRPr>
            </a:lvl8pPr>
            <a:lvl9pPr marL="3656426"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pic>
        <p:nvPicPr>
          <p:cNvPr id="16386" name="Picture 2"/>
          <p:cNvPicPr>
            <a:picLocks noChangeAspect="1" noChangeArrowheads="1"/>
          </p:cNvPicPr>
          <p:nvPr userDrawn="1"/>
        </p:nvPicPr>
        <p:blipFill>
          <a:blip r:embed="rId2" cstate="print"/>
          <a:srcRect/>
          <a:stretch>
            <a:fillRect/>
          </a:stretch>
        </p:blipFill>
        <p:spPr bwMode="auto">
          <a:xfrm>
            <a:off x="7715272" y="5967374"/>
            <a:ext cx="1214414" cy="604898"/>
          </a:xfrm>
          <a:prstGeom prst="rect">
            <a:avLst/>
          </a:prstGeom>
          <a:noFill/>
          <a:ln w="9525">
            <a:noFill/>
            <a:miter lim="800000"/>
            <a:headEnd/>
            <a:tailEnd/>
          </a:ln>
          <a:effectLst/>
        </p:spPr>
      </p:pic>
      <p:sp>
        <p:nvSpPr>
          <p:cNvPr id="5" name="4 Marcador de fecha"/>
          <p:cNvSpPr>
            <a:spLocks noGrp="1"/>
          </p:cNvSpPr>
          <p:nvPr>
            <p:ph type="dt" sz="half" idx="10"/>
          </p:nvPr>
        </p:nvSpPr>
        <p:spPr/>
        <p:txBody>
          <a:bodyPr/>
          <a:lstStyle/>
          <a:p>
            <a:endParaRPr lang="es-ES" dirty="0"/>
          </a:p>
        </p:txBody>
      </p:sp>
      <p:sp>
        <p:nvSpPr>
          <p:cNvPr id="6" name="5 Marcador de número de diapositiva"/>
          <p:cNvSpPr>
            <a:spLocks noGrp="1"/>
          </p:cNvSpPr>
          <p:nvPr>
            <p:ph type="sldNum" sz="quarter" idx="11"/>
          </p:nvPr>
        </p:nvSpPr>
        <p:spPr/>
        <p:txBody>
          <a:bodyPr/>
          <a:lstStyle/>
          <a:p>
            <a:r>
              <a:rPr lang="es-ES" smtClean="0"/>
              <a:t>Pág. </a:t>
            </a:r>
            <a:fld id="{8C2FB97C-AB9F-40B0-B6BC-5E56CF9BB9C1}" type="slidenum">
              <a:rPr lang="es-ES" smtClean="0"/>
              <a:pPr/>
              <a:t>‹Nº›</a:t>
            </a:fld>
            <a:endParaRPr lang="es-ES" dirty="0"/>
          </a:p>
        </p:txBody>
      </p:sp>
      <p:sp>
        <p:nvSpPr>
          <p:cNvPr id="7" name="6 Marcador de pie de página"/>
          <p:cNvSpPr>
            <a:spLocks noGrp="1"/>
          </p:cNvSpPr>
          <p:nvPr>
            <p:ph type="ftr" sz="quarter" idx="12"/>
          </p:nvPr>
        </p:nvSpPr>
        <p:spPr/>
        <p:txBody>
          <a:bodyPr/>
          <a:lstStyle>
            <a:lvl1pPr>
              <a:defRPr/>
            </a:lvl1pPr>
          </a:lstStyle>
          <a:p>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85720" y="2046311"/>
            <a:ext cx="41814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76804" y="2046311"/>
            <a:ext cx="41814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5" name="Picture 2"/>
          <p:cNvPicPr>
            <a:picLocks noChangeAspect="1" noChangeArrowheads="1"/>
          </p:cNvPicPr>
          <p:nvPr userDrawn="1"/>
        </p:nvPicPr>
        <p:blipFill>
          <a:blip r:embed="rId2" cstate="print"/>
          <a:srcRect/>
          <a:stretch>
            <a:fillRect/>
          </a:stretch>
        </p:blipFill>
        <p:spPr bwMode="auto">
          <a:xfrm>
            <a:off x="7715272" y="5967374"/>
            <a:ext cx="1214414" cy="604898"/>
          </a:xfrm>
          <a:prstGeom prst="rect">
            <a:avLst/>
          </a:prstGeom>
          <a:noFill/>
          <a:ln w="9525">
            <a:noFill/>
            <a:miter lim="800000"/>
            <a:headEnd/>
            <a:tailEnd/>
          </a:ln>
          <a:effectLst/>
        </p:spPr>
      </p:pic>
      <p:sp>
        <p:nvSpPr>
          <p:cNvPr id="6" name="5 Marcador de fecha"/>
          <p:cNvSpPr>
            <a:spLocks noGrp="1"/>
          </p:cNvSpPr>
          <p:nvPr>
            <p:ph type="dt" sz="half" idx="10"/>
          </p:nvPr>
        </p:nvSpPr>
        <p:spPr/>
        <p:txBody>
          <a:bodyPr/>
          <a:lstStyle/>
          <a:p>
            <a:endParaRPr lang="es-ES" dirty="0"/>
          </a:p>
        </p:txBody>
      </p:sp>
      <p:sp>
        <p:nvSpPr>
          <p:cNvPr id="7" name="6 Marcador de número de diapositiva"/>
          <p:cNvSpPr>
            <a:spLocks noGrp="1"/>
          </p:cNvSpPr>
          <p:nvPr>
            <p:ph type="sldNum" sz="quarter" idx="11"/>
          </p:nvPr>
        </p:nvSpPr>
        <p:spPr/>
        <p:txBody>
          <a:bodyPr/>
          <a:lstStyle/>
          <a:p>
            <a:r>
              <a:rPr lang="es-ES" smtClean="0"/>
              <a:t>Pág. </a:t>
            </a:r>
            <a:fld id="{8C2FB97C-AB9F-40B0-B6BC-5E56CF9BB9C1}" type="slidenum">
              <a:rPr lang="es-ES" smtClean="0"/>
              <a:pPr/>
              <a:t>‹Nº›</a:t>
            </a:fld>
            <a:endParaRPr lang="es-ES" dirty="0"/>
          </a:p>
        </p:txBody>
      </p:sp>
      <p:sp>
        <p:nvSpPr>
          <p:cNvPr id="8" name="7 Marcador de pie de página"/>
          <p:cNvSpPr>
            <a:spLocks noGrp="1"/>
          </p:cNvSpPr>
          <p:nvPr>
            <p:ph type="ftr" sz="quarter" idx="12"/>
          </p:nvPr>
        </p:nvSpPr>
        <p:spPr/>
        <p:txBody>
          <a:bodyPr/>
          <a:lstStyle/>
          <a:p>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solidFill>
                  <a:srgbClr val="005C2A"/>
                </a:solidFill>
              </a:defRPr>
            </a:lvl1pPr>
          </a:lstStyle>
          <a:p>
            <a:endParaRPr lang="es-ES" dirty="0"/>
          </a:p>
        </p:txBody>
      </p:sp>
      <p:sp>
        <p:nvSpPr>
          <p:cNvPr id="4" name="3 Marcador de pie de página"/>
          <p:cNvSpPr>
            <a:spLocks noGrp="1"/>
          </p:cNvSpPr>
          <p:nvPr>
            <p:ph type="ftr" sz="quarter" idx="11"/>
          </p:nvPr>
        </p:nvSpPr>
        <p:spPr/>
        <p:txBody>
          <a:bodyPr/>
          <a:lstStyle>
            <a:lvl1pPr>
              <a:defRPr>
                <a:solidFill>
                  <a:srgbClr val="005C2A"/>
                </a:solidFill>
              </a:defRPr>
            </a:lvl1pPr>
          </a:lstStyle>
          <a:p>
            <a:endParaRPr lang="es-ES" dirty="0"/>
          </a:p>
        </p:txBody>
      </p:sp>
      <p:sp>
        <p:nvSpPr>
          <p:cNvPr id="5" name="4 Marcador de número de diapositiva"/>
          <p:cNvSpPr>
            <a:spLocks noGrp="1"/>
          </p:cNvSpPr>
          <p:nvPr>
            <p:ph type="sldNum" sz="quarter" idx="12"/>
          </p:nvPr>
        </p:nvSpPr>
        <p:spPr/>
        <p:txBody>
          <a:bodyPr/>
          <a:lstStyle>
            <a:lvl1pPr>
              <a:defRPr>
                <a:solidFill>
                  <a:srgbClr val="005C2A"/>
                </a:solidFill>
              </a:defRPr>
            </a:lvl1pPr>
          </a:lstStyle>
          <a:p>
            <a:fld id="{D009C4F0-EDC4-4A12-991B-2FA76BCDF736}" type="slidenum">
              <a:rPr lang="es-ES" smtClean="0"/>
              <a:pPr/>
              <a:t>‹Nº›</a:t>
            </a:fld>
            <a:endParaRPr lang="es-ES" dirty="0"/>
          </a:p>
        </p:txBody>
      </p:sp>
      <p:pic>
        <p:nvPicPr>
          <p:cNvPr id="6" name="Picture 2"/>
          <p:cNvPicPr>
            <a:picLocks noChangeAspect="1" noChangeArrowheads="1"/>
          </p:cNvPicPr>
          <p:nvPr userDrawn="1"/>
        </p:nvPicPr>
        <p:blipFill>
          <a:blip r:embed="rId2" cstate="print"/>
          <a:srcRect/>
          <a:stretch>
            <a:fillRect/>
          </a:stretch>
        </p:blipFill>
        <p:spPr bwMode="auto">
          <a:xfrm>
            <a:off x="7715272" y="5967374"/>
            <a:ext cx="1214414" cy="604898"/>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rgbClr val="005C2A"/>
                </a:solidFill>
              </a:defRPr>
            </a:lvl1pPr>
          </a:lstStyle>
          <a:p>
            <a:endParaRPr lang="es-ES" dirty="0"/>
          </a:p>
        </p:txBody>
      </p:sp>
      <p:sp>
        <p:nvSpPr>
          <p:cNvPr id="3" name="2 Marcador de pie de página"/>
          <p:cNvSpPr>
            <a:spLocks noGrp="1"/>
          </p:cNvSpPr>
          <p:nvPr>
            <p:ph type="ftr" sz="quarter" idx="11"/>
          </p:nvPr>
        </p:nvSpPr>
        <p:spPr/>
        <p:txBody>
          <a:bodyPr/>
          <a:lstStyle>
            <a:lvl1pPr>
              <a:defRPr>
                <a:solidFill>
                  <a:srgbClr val="005C2A"/>
                </a:solidFill>
              </a:defRPr>
            </a:lvl1pPr>
          </a:lstStyle>
          <a:p>
            <a:endParaRPr lang="es-ES" dirty="0"/>
          </a:p>
        </p:txBody>
      </p:sp>
      <p:sp>
        <p:nvSpPr>
          <p:cNvPr id="4" name="3 Marcador de número de diapositiva"/>
          <p:cNvSpPr>
            <a:spLocks noGrp="1"/>
          </p:cNvSpPr>
          <p:nvPr>
            <p:ph type="sldNum" sz="quarter" idx="12"/>
          </p:nvPr>
        </p:nvSpPr>
        <p:spPr/>
        <p:txBody>
          <a:bodyPr/>
          <a:lstStyle>
            <a:lvl1pPr>
              <a:defRPr>
                <a:solidFill>
                  <a:srgbClr val="005C2A"/>
                </a:solidFill>
              </a:defRPr>
            </a:lvl1pPr>
          </a:lstStyle>
          <a:p>
            <a:fld id="{D009C4F0-EDC4-4A12-991B-2FA76BCDF736}" type="slidenum">
              <a:rPr lang="es-ES" smtClean="0"/>
              <a:pPr/>
              <a:t>‹Nº›</a:t>
            </a:fld>
            <a:endParaRPr lang="es-ES" dirty="0"/>
          </a:p>
        </p:txBody>
      </p:sp>
      <p:pic>
        <p:nvPicPr>
          <p:cNvPr id="5" name="Picture 2"/>
          <p:cNvPicPr>
            <a:picLocks noChangeAspect="1" noChangeArrowheads="1"/>
          </p:cNvPicPr>
          <p:nvPr userDrawn="1"/>
        </p:nvPicPr>
        <p:blipFill>
          <a:blip r:embed="rId2" cstate="print"/>
          <a:srcRect/>
          <a:stretch>
            <a:fillRect/>
          </a:stretch>
        </p:blipFill>
        <p:spPr bwMode="auto">
          <a:xfrm>
            <a:off x="7715272" y="5967374"/>
            <a:ext cx="1214414" cy="604898"/>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lvl1pPr>
              <a:defRPr>
                <a:solidFill>
                  <a:srgbClr val="FF0000"/>
                </a:solidFill>
              </a:defRPr>
            </a:lvl1pPr>
          </a:lstStyle>
          <a:p>
            <a:endParaRPr lang="es-CO"/>
          </a:p>
        </p:txBody>
      </p:sp>
      <p:sp>
        <p:nvSpPr>
          <p:cNvPr id="8" name="Footer Placeholder 7"/>
          <p:cNvSpPr>
            <a:spLocks noGrp="1"/>
          </p:cNvSpPr>
          <p:nvPr>
            <p:ph type="ftr" sz="quarter" idx="11"/>
          </p:nvPr>
        </p:nvSpPr>
        <p:spPr/>
        <p:txBody>
          <a:bodyPr/>
          <a:lstStyle>
            <a:lvl1pPr>
              <a:defRPr>
                <a:solidFill>
                  <a:srgbClr val="FF0000"/>
                </a:solidFill>
              </a:defRPr>
            </a:lvl1pPr>
          </a:lstStyle>
          <a:p>
            <a:endParaRPr lang="es-CO" dirty="0"/>
          </a:p>
        </p:txBody>
      </p:sp>
      <p:sp>
        <p:nvSpPr>
          <p:cNvPr id="9" name="Slide Number Placeholder 8"/>
          <p:cNvSpPr>
            <a:spLocks noGrp="1"/>
          </p:cNvSpPr>
          <p:nvPr>
            <p:ph type="sldNum" sz="quarter" idx="12"/>
          </p:nvPr>
        </p:nvSpPr>
        <p:spPr/>
        <p:txBody>
          <a:bodyPr/>
          <a:lstStyle>
            <a:lvl1pPr>
              <a:defRPr>
                <a:solidFill>
                  <a:srgbClr val="FF0000"/>
                </a:solidFill>
              </a:defRPr>
            </a:lvl1pPr>
          </a:lstStyle>
          <a:p>
            <a:fld id="{1B2FEFBF-F76A-47B9-87EB-82EE3FAF806D}" type="slidenum">
              <a:rPr lang="es-CO" smtClean="0"/>
              <a:pPr/>
              <a:t>‹Nº›</a:t>
            </a:fld>
            <a:endParaRPr lang="es-CO" dirty="0"/>
          </a:p>
        </p:txBody>
      </p:sp>
    </p:spTree>
    <p:extLst>
      <p:ext uri="{BB962C8B-B14F-4D97-AF65-F5344CB8AC3E}">
        <p14:creationId xmlns:p14="http://schemas.microsoft.com/office/powerpoint/2010/main" val="25097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3" name="22 Rectángulo"/>
          <p:cNvSpPr/>
          <p:nvPr userDrawn="1"/>
        </p:nvSpPr>
        <p:spPr>
          <a:xfrm>
            <a:off x="0" y="6429420"/>
            <a:ext cx="9144000" cy="42860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srgbClr val="005C2A"/>
              </a:solidFill>
            </a:endParaRPr>
          </a:p>
        </p:txBody>
      </p:sp>
      <p:sp>
        <p:nvSpPr>
          <p:cNvPr id="22" name="21 Rectángulo redondeado"/>
          <p:cNvSpPr/>
          <p:nvPr userDrawn="1"/>
        </p:nvSpPr>
        <p:spPr>
          <a:xfrm>
            <a:off x="500034" y="0"/>
            <a:ext cx="8143932" cy="428604"/>
          </a:xfrm>
          <a:prstGeom prst="roundRect">
            <a:avLst>
              <a:gd name="adj" fmla="val 0"/>
            </a:avLst>
          </a:prstGeom>
          <a:gradFill>
            <a:gsLst>
              <a:gs pos="50000">
                <a:srgbClr val="005C2A"/>
              </a:gs>
              <a:gs pos="100000">
                <a:srgbClr val="007E4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19" name="18 Rectángulo"/>
          <p:cNvSpPr/>
          <p:nvPr userDrawn="1"/>
        </p:nvSpPr>
        <p:spPr>
          <a:xfrm>
            <a:off x="8572496" y="3214686"/>
            <a:ext cx="571504" cy="364331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20" name="19 Rectángulo redondeado"/>
          <p:cNvSpPr/>
          <p:nvPr userDrawn="1"/>
        </p:nvSpPr>
        <p:spPr>
          <a:xfrm>
            <a:off x="8572496" y="2285992"/>
            <a:ext cx="571472" cy="1214422"/>
          </a:xfrm>
          <a:prstGeom prst="roundRect">
            <a:avLst>
              <a:gd name="adj" fmla="val 0"/>
            </a:avLst>
          </a:prstGeom>
          <a:gradFill>
            <a:gsLst>
              <a:gs pos="50000">
                <a:srgbClr val="007E4E"/>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21" name="20 Rectángulo redondeado"/>
          <p:cNvSpPr/>
          <p:nvPr userDrawn="1"/>
        </p:nvSpPr>
        <p:spPr>
          <a:xfrm>
            <a:off x="8572496" y="0"/>
            <a:ext cx="571472" cy="2285992"/>
          </a:xfrm>
          <a:prstGeom prst="roundRect">
            <a:avLst>
              <a:gd name="adj" fmla="val 0"/>
            </a:avLst>
          </a:prstGeom>
          <a:gradFill>
            <a:gsLst>
              <a:gs pos="50000">
                <a:srgbClr val="005C2A"/>
              </a:gs>
              <a:gs pos="100000">
                <a:srgbClr val="007E4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18" name="17 Rectángulo"/>
          <p:cNvSpPr/>
          <p:nvPr userDrawn="1"/>
        </p:nvSpPr>
        <p:spPr>
          <a:xfrm>
            <a:off x="0" y="3214686"/>
            <a:ext cx="428596" cy="364331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7" name="6 Rectángulo redondeado"/>
          <p:cNvSpPr/>
          <p:nvPr userDrawn="1"/>
        </p:nvSpPr>
        <p:spPr>
          <a:xfrm>
            <a:off x="0" y="2285992"/>
            <a:ext cx="571472" cy="1214422"/>
          </a:xfrm>
          <a:prstGeom prst="roundRect">
            <a:avLst>
              <a:gd name="adj" fmla="val 0"/>
            </a:avLst>
          </a:prstGeom>
          <a:gradFill>
            <a:gsLst>
              <a:gs pos="50000">
                <a:srgbClr val="007E4E"/>
              </a:gs>
              <a:gs pos="100000">
                <a:schemeClr val="bg1">
                  <a:lumMod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8" name="7 Rectángulo redondeado"/>
          <p:cNvSpPr/>
          <p:nvPr userDrawn="1"/>
        </p:nvSpPr>
        <p:spPr>
          <a:xfrm>
            <a:off x="0" y="0"/>
            <a:ext cx="571472" cy="2285992"/>
          </a:xfrm>
          <a:prstGeom prst="roundRect">
            <a:avLst>
              <a:gd name="adj" fmla="val 0"/>
            </a:avLst>
          </a:prstGeom>
          <a:gradFill>
            <a:gsLst>
              <a:gs pos="50000">
                <a:srgbClr val="005C2A"/>
              </a:gs>
              <a:gs pos="100000">
                <a:srgbClr val="007E4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13" name="12 Rectángulo redondeado"/>
          <p:cNvSpPr/>
          <p:nvPr userDrawn="1"/>
        </p:nvSpPr>
        <p:spPr>
          <a:xfrm>
            <a:off x="142844" y="142852"/>
            <a:ext cx="8858312" cy="6500858"/>
          </a:xfrm>
          <a:prstGeom prst="roundRect">
            <a:avLst>
              <a:gd name="adj" fmla="val 4414"/>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_tradnl" dirty="0">
              <a:solidFill>
                <a:prstClr val="white"/>
              </a:solidFill>
            </a:endParaRPr>
          </a:p>
        </p:txBody>
      </p:sp>
      <p:sp>
        <p:nvSpPr>
          <p:cNvPr id="2" name="1 Marcador de título"/>
          <p:cNvSpPr>
            <a:spLocks noGrp="1"/>
          </p:cNvSpPr>
          <p:nvPr>
            <p:ph type="title"/>
          </p:nvPr>
        </p:nvSpPr>
        <p:spPr>
          <a:xfrm>
            <a:off x="142844" y="1285870"/>
            <a:ext cx="8858312" cy="785810"/>
          </a:xfrm>
          <a:prstGeom prst="rect">
            <a:avLst/>
          </a:prstGeom>
        </p:spPr>
        <p:txBody>
          <a:bodyPr vert="horz" lIns="91411" tIns="45704" rIns="91411" bIns="45704"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142844" y="2071680"/>
            <a:ext cx="8858312" cy="4500594"/>
          </a:xfrm>
          <a:prstGeom prst="rect">
            <a:avLst/>
          </a:prstGeom>
        </p:spPr>
        <p:txBody>
          <a:bodyPr vert="horz" lIns="91411" tIns="45704" rIns="91411" bIns="45704"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214282" y="6637384"/>
            <a:ext cx="3188917" cy="220616"/>
          </a:xfrm>
          <a:prstGeom prst="rect">
            <a:avLst/>
          </a:prstGeom>
        </p:spPr>
        <p:txBody>
          <a:bodyPr vert="horz" lIns="91411" tIns="45704" rIns="91411" bIns="45704" rtlCol="0" anchor="ctr"/>
          <a:lstStyle>
            <a:lvl1pPr algn="l" defTabSz="914107">
              <a:defRPr sz="1200" b="1">
                <a:solidFill>
                  <a:srgbClr val="005C2A"/>
                </a:solidFill>
              </a:defRPr>
            </a:lvl1pPr>
          </a:lstStyle>
          <a:p>
            <a:endParaRPr lang="es-ES" dirty="0"/>
          </a:p>
        </p:txBody>
      </p:sp>
      <p:sp>
        <p:nvSpPr>
          <p:cNvPr id="5" name="4 Marcador de pie de página"/>
          <p:cNvSpPr>
            <a:spLocks noGrp="1"/>
          </p:cNvSpPr>
          <p:nvPr>
            <p:ph type="ftr" sz="quarter" idx="3"/>
          </p:nvPr>
        </p:nvSpPr>
        <p:spPr>
          <a:xfrm>
            <a:off x="1643042" y="6637385"/>
            <a:ext cx="6143668" cy="220617"/>
          </a:xfrm>
          <a:prstGeom prst="rect">
            <a:avLst/>
          </a:prstGeom>
        </p:spPr>
        <p:txBody>
          <a:bodyPr vert="horz" lIns="91411" tIns="45704" rIns="91411" bIns="45704" rtlCol="0" anchor="ctr"/>
          <a:lstStyle>
            <a:lvl1pPr algn="ctr" defTabSz="914107">
              <a:defRPr sz="1200" b="1">
                <a:solidFill>
                  <a:srgbClr val="005C2A"/>
                </a:solidFill>
              </a:defRPr>
            </a:lvl1pPr>
          </a:lstStyle>
          <a:p>
            <a:endParaRPr lang="es-ES" dirty="0"/>
          </a:p>
        </p:txBody>
      </p:sp>
      <p:sp>
        <p:nvSpPr>
          <p:cNvPr id="6" name="5 Marcador de número de diapositiva"/>
          <p:cNvSpPr>
            <a:spLocks noGrp="1"/>
          </p:cNvSpPr>
          <p:nvPr>
            <p:ph type="sldNum" sz="quarter" idx="4"/>
          </p:nvPr>
        </p:nvSpPr>
        <p:spPr>
          <a:xfrm>
            <a:off x="7929588" y="6637385"/>
            <a:ext cx="928694" cy="220617"/>
          </a:xfrm>
          <a:prstGeom prst="rect">
            <a:avLst/>
          </a:prstGeom>
        </p:spPr>
        <p:txBody>
          <a:bodyPr vert="horz" lIns="91411" tIns="45704" rIns="91411" bIns="45704" rtlCol="0" anchor="ctr"/>
          <a:lstStyle>
            <a:lvl1pPr algn="r" defTabSz="914107">
              <a:defRPr sz="1200" b="1">
                <a:solidFill>
                  <a:srgbClr val="005C2A"/>
                </a:solidFill>
              </a:defRPr>
            </a:lvl1pPr>
          </a:lstStyle>
          <a:p>
            <a:r>
              <a:rPr lang="es-ES" dirty="0" smtClean="0"/>
              <a:t>Pág. </a:t>
            </a:r>
            <a:fld id="{8C2FB97C-AB9F-40B0-B6BC-5E56CF9BB9C1}" type="slidenum">
              <a:rPr lang="es-ES" smtClean="0"/>
              <a:pPr/>
              <a:t>‹Nº›</a:t>
            </a:fld>
            <a:endParaRPr lang="es-ES" dirty="0"/>
          </a:p>
        </p:txBody>
      </p:sp>
      <p:pic>
        <p:nvPicPr>
          <p:cNvPr id="25" name="Picture 2"/>
          <p:cNvPicPr>
            <a:picLocks noChangeAspect="1" noChangeArrowheads="1"/>
          </p:cNvPicPr>
          <p:nvPr userDrawn="1"/>
        </p:nvPicPr>
        <p:blipFill>
          <a:blip r:embed="rId8" cstate="print"/>
          <a:srcRect/>
          <a:stretch>
            <a:fillRect/>
          </a:stretch>
        </p:blipFill>
        <p:spPr bwMode="auto">
          <a:xfrm>
            <a:off x="5175199" y="142852"/>
            <a:ext cx="3825959" cy="928694"/>
          </a:xfrm>
          <a:prstGeom prst="round2SameRect">
            <a:avLst>
              <a:gd name="adj1" fmla="val 28975"/>
              <a:gd name="adj2" fmla="val 0"/>
            </a:avLst>
          </a:prstGeom>
          <a:noFill/>
          <a:ln w="9525">
            <a:noFill/>
            <a:miter lim="800000"/>
            <a:headEnd/>
            <a:tailEnd/>
          </a:ln>
          <a:effectLst/>
        </p:spPr>
      </p:pic>
      <p:pic>
        <p:nvPicPr>
          <p:cNvPr id="24" name="23 Imagen" descr="Logo COTECNOVA.PNG"/>
          <p:cNvPicPr>
            <a:picLocks noChangeAspect="1"/>
          </p:cNvPicPr>
          <p:nvPr userDrawn="1"/>
        </p:nvPicPr>
        <p:blipFill>
          <a:blip r:embed="rId9" cstate="print"/>
          <a:stretch>
            <a:fillRect/>
          </a:stretch>
        </p:blipFill>
        <p:spPr>
          <a:xfrm>
            <a:off x="221465" y="214947"/>
            <a:ext cx="2225035" cy="806659"/>
          </a:xfrm>
          <a:prstGeom prst="round2DiagRect">
            <a:avLst>
              <a:gd name="adj1" fmla="val 16666"/>
              <a:gd name="adj2" fmla="val 0"/>
            </a:avLst>
          </a:prstGeom>
        </p:spPr>
      </p:pic>
      <p:sp>
        <p:nvSpPr>
          <p:cNvPr id="14" name="13 Rectángulo"/>
          <p:cNvSpPr/>
          <p:nvPr userDrawn="1"/>
        </p:nvSpPr>
        <p:spPr>
          <a:xfrm>
            <a:off x="0" y="1071546"/>
            <a:ext cx="9144000" cy="142876"/>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1" tIns="45704" rIns="91411" bIns="45704" rtlCol="0" anchor="ctr"/>
          <a:lstStyle/>
          <a:p>
            <a:pPr algn="ctr" defTabSz="914107"/>
            <a:endParaRPr lang="es-E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defTabSz="914107" rtl="0" eaLnBrk="1" latinLnBrk="0" hangingPunct="1">
        <a:spcBef>
          <a:spcPct val="0"/>
        </a:spcBef>
        <a:buNone/>
        <a:defRPr lang="es-ES" sz="4400" b="1" kern="1200" dirty="0" smtClean="0">
          <a:solidFill>
            <a:srgbClr val="005C2A"/>
          </a:solidFill>
          <a:latin typeface="+mj-lt"/>
          <a:ea typeface="+mj-ea"/>
          <a:cs typeface="+mj-cs"/>
        </a:defRPr>
      </a:lvl1pPr>
    </p:titleStyle>
    <p:bodyStyle>
      <a:lvl1pPr marL="342790" indent="-342790" algn="just" defTabSz="914107" rtl="0" eaLnBrk="1" latinLnBrk="0" hangingPunct="1">
        <a:spcBef>
          <a:spcPct val="20000"/>
        </a:spcBef>
        <a:buClr>
          <a:srgbClr val="005C2A"/>
        </a:buClr>
        <a:buFont typeface="Arial" pitchFamily="34" charset="0"/>
        <a:buChar char="•"/>
        <a:defRPr sz="3200" kern="1200">
          <a:solidFill>
            <a:schemeClr val="tx1"/>
          </a:solidFill>
          <a:latin typeface="+mn-lt"/>
          <a:ea typeface="+mn-ea"/>
          <a:cs typeface="+mn-cs"/>
        </a:defRPr>
      </a:lvl1pPr>
      <a:lvl2pPr marL="742711" indent="-285659" algn="just" defTabSz="914107" rtl="0" eaLnBrk="1" latinLnBrk="0" hangingPunct="1">
        <a:spcBef>
          <a:spcPct val="20000"/>
        </a:spcBef>
        <a:buClr>
          <a:srgbClr val="005C2A"/>
        </a:buClr>
        <a:buFont typeface="Arial" pitchFamily="34" charset="0"/>
        <a:buChar char="–"/>
        <a:defRPr sz="2800" kern="1200">
          <a:solidFill>
            <a:schemeClr val="tx1"/>
          </a:solidFill>
          <a:latin typeface="+mn-lt"/>
          <a:ea typeface="+mn-ea"/>
          <a:cs typeface="+mn-cs"/>
        </a:defRPr>
      </a:lvl2pPr>
      <a:lvl3pPr marL="1142634" indent="-228527" algn="just" defTabSz="914107" rtl="0" eaLnBrk="1" latinLnBrk="0" hangingPunct="1">
        <a:spcBef>
          <a:spcPct val="20000"/>
        </a:spcBef>
        <a:buClr>
          <a:srgbClr val="005C2A"/>
        </a:buClr>
        <a:buFont typeface="Arial" pitchFamily="34" charset="0"/>
        <a:buChar char="•"/>
        <a:defRPr sz="2400" kern="1200">
          <a:solidFill>
            <a:schemeClr val="tx1"/>
          </a:solidFill>
          <a:latin typeface="+mn-lt"/>
          <a:ea typeface="+mn-ea"/>
          <a:cs typeface="+mn-cs"/>
        </a:defRPr>
      </a:lvl3pPr>
      <a:lvl4pPr marL="1599688" indent="-228527" algn="just" defTabSz="914107" rtl="0" eaLnBrk="1" latinLnBrk="0" hangingPunct="1">
        <a:spcBef>
          <a:spcPct val="20000"/>
        </a:spcBef>
        <a:buClr>
          <a:srgbClr val="005C2A"/>
        </a:buClr>
        <a:buFont typeface="Arial" pitchFamily="34" charset="0"/>
        <a:buChar char="–"/>
        <a:defRPr sz="2000" kern="1200">
          <a:solidFill>
            <a:schemeClr val="tx1"/>
          </a:solidFill>
          <a:latin typeface="+mn-lt"/>
          <a:ea typeface="+mn-ea"/>
          <a:cs typeface="+mn-cs"/>
        </a:defRPr>
      </a:lvl4pPr>
      <a:lvl5pPr marL="2056741" indent="-228527" algn="just" defTabSz="914107" rtl="0" eaLnBrk="1" latinLnBrk="0" hangingPunct="1">
        <a:spcBef>
          <a:spcPct val="20000"/>
        </a:spcBef>
        <a:buClr>
          <a:srgbClr val="005C2A"/>
        </a:buClr>
        <a:buFont typeface="Arial" pitchFamily="34" charset="0"/>
        <a:buChar char="»"/>
        <a:defRPr sz="2000" kern="1200">
          <a:solidFill>
            <a:schemeClr val="tx1"/>
          </a:solidFill>
          <a:latin typeface="+mn-lt"/>
          <a:ea typeface="+mn-ea"/>
          <a:cs typeface="+mn-cs"/>
        </a:defRPr>
      </a:lvl5pPr>
      <a:lvl6pPr marL="2513794" indent="-228527"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47" indent="-228527"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02" indent="-228527"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54" indent="-228527"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107" rtl="0" eaLnBrk="1" latinLnBrk="0" hangingPunct="1">
        <a:defRPr sz="1800" kern="1200">
          <a:solidFill>
            <a:schemeClr val="tx1"/>
          </a:solidFill>
          <a:latin typeface="+mn-lt"/>
          <a:ea typeface="+mn-ea"/>
          <a:cs typeface="+mn-cs"/>
        </a:defRPr>
      </a:lvl1pPr>
      <a:lvl2pPr marL="457053"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0" algn="l" defTabSz="914107" rtl="0" eaLnBrk="1" latinLnBrk="0" hangingPunct="1">
        <a:defRPr sz="1800" kern="1200">
          <a:solidFill>
            <a:schemeClr val="tx1"/>
          </a:solidFill>
          <a:latin typeface="+mn-lt"/>
          <a:ea typeface="+mn-ea"/>
          <a:cs typeface="+mn-cs"/>
        </a:defRPr>
      </a:lvl4pPr>
      <a:lvl5pPr marL="1828214" algn="l" defTabSz="914107" rtl="0" eaLnBrk="1" latinLnBrk="0" hangingPunct="1">
        <a:defRPr sz="1800" kern="1200">
          <a:solidFill>
            <a:schemeClr val="tx1"/>
          </a:solidFill>
          <a:latin typeface="+mn-lt"/>
          <a:ea typeface="+mn-ea"/>
          <a:cs typeface="+mn-cs"/>
        </a:defRPr>
      </a:lvl5pPr>
      <a:lvl6pPr marL="2285266" algn="l" defTabSz="914107" rtl="0" eaLnBrk="1" latinLnBrk="0" hangingPunct="1">
        <a:defRPr sz="1800" kern="1200">
          <a:solidFill>
            <a:schemeClr val="tx1"/>
          </a:solidFill>
          <a:latin typeface="+mn-lt"/>
          <a:ea typeface="+mn-ea"/>
          <a:cs typeface="+mn-cs"/>
        </a:defRPr>
      </a:lvl6pPr>
      <a:lvl7pPr marL="2742321" algn="l" defTabSz="914107" rtl="0" eaLnBrk="1" latinLnBrk="0" hangingPunct="1">
        <a:defRPr sz="1800" kern="1200">
          <a:solidFill>
            <a:schemeClr val="tx1"/>
          </a:solidFill>
          <a:latin typeface="+mn-lt"/>
          <a:ea typeface="+mn-ea"/>
          <a:cs typeface="+mn-cs"/>
        </a:defRPr>
      </a:lvl7pPr>
      <a:lvl8pPr marL="3199374" algn="l" defTabSz="914107" rtl="0" eaLnBrk="1" latinLnBrk="0" hangingPunct="1">
        <a:defRPr sz="1800" kern="1200">
          <a:solidFill>
            <a:schemeClr val="tx1"/>
          </a:solidFill>
          <a:latin typeface="+mn-lt"/>
          <a:ea typeface="+mn-ea"/>
          <a:cs typeface="+mn-cs"/>
        </a:defRPr>
      </a:lvl8pPr>
      <a:lvl9pPr marL="3656426" algn="l" defTabSz="9141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412776"/>
            <a:ext cx="9001156" cy="2448272"/>
          </a:xfrm>
        </p:spPr>
        <p:txBody>
          <a:bodyPr>
            <a:normAutofit fontScale="90000"/>
          </a:bodyPr>
          <a:lstStyle/>
          <a:p>
            <a:pPr algn="ctr"/>
            <a:r>
              <a:rPr lang="es-CO" dirty="0" smtClean="0">
                <a:solidFill>
                  <a:schemeClr val="accent1"/>
                </a:solidFill>
              </a:rPr>
              <a:t>CAPACITACIÓN </a:t>
            </a:r>
            <a:r>
              <a:rPr lang="es-CO" dirty="0">
                <a:solidFill>
                  <a:schemeClr val="accent1"/>
                </a:solidFill>
              </a:rPr>
              <a:t/>
            </a:r>
            <a:br>
              <a:rPr lang="es-CO" dirty="0">
                <a:solidFill>
                  <a:schemeClr val="accent1"/>
                </a:solidFill>
              </a:rPr>
            </a:br>
            <a:r>
              <a:rPr lang="es-CO" dirty="0" smtClean="0">
                <a:solidFill>
                  <a:schemeClr val="accent1"/>
                </a:solidFill>
              </a:rPr>
              <a:t> INVERSIONES  EN ENTIDADES </a:t>
            </a:r>
            <a:r>
              <a:rPr lang="es-CO" dirty="0">
                <a:solidFill>
                  <a:schemeClr val="accent1"/>
                </a:solidFill>
              </a:rPr>
              <a:t>DE EDUCACIÓN SUPERIOR</a:t>
            </a:r>
            <a:br>
              <a:rPr lang="es-CO" dirty="0">
                <a:solidFill>
                  <a:schemeClr val="accent1"/>
                </a:solidFill>
              </a:rPr>
            </a:br>
            <a:endParaRPr lang="es-CO" dirty="0"/>
          </a:p>
        </p:txBody>
      </p:sp>
      <p:sp>
        <p:nvSpPr>
          <p:cNvPr id="3" name="2 Marcador de contenido"/>
          <p:cNvSpPr>
            <a:spLocks noGrp="1"/>
          </p:cNvSpPr>
          <p:nvPr>
            <p:ph idx="1"/>
          </p:nvPr>
        </p:nvSpPr>
        <p:spPr>
          <a:xfrm>
            <a:off x="683568" y="4365104"/>
            <a:ext cx="7272808" cy="1512168"/>
          </a:xfrm>
        </p:spPr>
        <p:txBody>
          <a:bodyPr/>
          <a:lstStyle/>
          <a:p>
            <a:pPr marL="0" indent="0" algn="ctr">
              <a:buNone/>
            </a:pPr>
            <a:r>
              <a:rPr lang="es-CO" b="1" dirty="0" smtClean="0">
                <a:solidFill>
                  <a:schemeClr val="accent1"/>
                </a:solidFill>
              </a:rPr>
              <a:t>Jairo Restrepo Peña- </a:t>
            </a:r>
            <a:r>
              <a:rPr lang="es-CO" b="1" dirty="0" err="1" smtClean="0">
                <a:solidFill>
                  <a:schemeClr val="accent1"/>
                </a:solidFill>
              </a:rPr>
              <a:t>Sulma</a:t>
            </a:r>
            <a:r>
              <a:rPr lang="es-CO" b="1" dirty="0" smtClean="0">
                <a:solidFill>
                  <a:schemeClr val="accent1"/>
                </a:solidFill>
              </a:rPr>
              <a:t> Helena García </a:t>
            </a:r>
          </a:p>
          <a:p>
            <a:pPr marL="0" indent="0" algn="ctr">
              <a:buNone/>
            </a:pPr>
            <a:r>
              <a:rPr lang="es-CO" b="1" dirty="0" smtClean="0">
                <a:solidFill>
                  <a:schemeClr val="accent1"/>
                </a:solidFill>
              </a:rPr>
              <a:t>Contador- Revisora Fiscal</a:t>
            </a:r>
            <a:endParaRPr lang="es-CO" b="1" dirty="0">
              <a:solidFill>
                <a:schemeClr val="accent1"/>
              </a:solidFill>
            </a:endParaRPr>
          </a:p>
        </p:txBody>
      </p:sp>
    </p:spTree>
    <p:extLst>
      <p:ext uri="{BB962C8B-B14F-4D97-AF65-F5344CB8AC3E}">
        <p14:creationId xmlns:p14="http://schemas.microsoft.com/office/powerpoint/2010/main" val="2342643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833245" y="1844824"/>
            <a:ext cx="2376264" cy="6480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Estado de Resultados 2018</a:t>
            </a:r>
            <a:endParaRPr lang="es-CO" dirty="0"/>
          </a:p>
        </p:txBody>
      </p:sp>
      <p:cxnSp>
        <p:nvCxnSpPr>
          <p:cNvPr id="6" name="5 Conector recto de flecha"/>
          <p:cNvCxnSpPr>
            <a:stCxn id="4" idx="2"/>
          </p:cNvCxnSpPr>
          <p:nvPr/>
        </p:nvCxnSpPr>
        <p:spPr>
          <a:xfrm>
            <a:off x="2021377" y="2492896"/>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818136" y="3501008"/>
            <a:ext cx="2376264"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Costos y Gastos</a:t>
            </a:r>
            <a:endParaRPr lang="es-CO" dirty="0"/>
          </a:p>
        </p:txBody>
      </p:sp>
      <p:cxnSp>
        <p:nvCxnSpPr>
          <p:cNvPr id="10" name="9 Conector recto de flecha"/>
          <p:cNvCxnSpPr>
            <a:stCxn id="8" idx="2"/>
          </p:cNvCxnSpPr>
          <p:nvPr/>
        </p:nvCxnSpPr>
        <p:spPr>
          <a:xfrm>
            <a:off x="2006268" y="4221088"/>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833245" y="5013176"/>
            <a:ext cx="2376264"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Excedentes</a:t>
            </a:r>
            <a:endParaRPr lang="es-CO" dirty="0"/>
          </a:p>
        </p:txBody>
      </p:sp>
      <p:sp>
        <p:nvSpPr>
          <p:cNvPr id="13" name="12 Rectángulo"/>
          <p:cNvSpPr/>
          <p:nvPr/>
        </p:nvSpPr>
        <p:spPr>
          <a:xfrm>
            <a:off x="5868144" y="1916832"/>
            <a:ext cx="2376264" cy="6480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Inversión año 2019</a:t>
            </a:r>
            <a:endParaRPr lang="es-CO" dirty="0"/>
          </a:p>
        </p:txBody>
      </p:sp>
      <p:sp>
        <p:nvSpPr>
          <p:cNvPr id="14" name="13 Rectángulo"/>
          <p:cNvSpPr/>
          <p:nvPr/>
        </p:nvSpPr>
        <p:spPr>
          <a:xfrm>
            <a:off x="5868144" y="5013176"/>
            <a:ext cx="2376264"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Estado de situación Financiera </a:t>
            </a:r>
            <a:endParaRPr lang="es-CO" dirty="0"/>
          </a:p>
        </p:txBody>
      </p:sp>
      <p:sp>
        <p:nvSpPr>
          <p:cNvPr id="15" name="14 Rectángulo"/>
          <p:cNvSpPr/>
          <p:nvPr/>
        </p:nvSpPr>
        <p:spPr>
          <a:xfrm>
            <a:off x="5868144" y="3472116"/>
            <a:ext cx="2376264"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Activos</a:t>
            </a:r>
            <a:endParaRPr lang="es-CO" dirty="0"/>
          </a:p>
        </p:txBody>
      </p:sp>
      <p:cxnSp>
        <p:nvCxnSpPr>
          <p:cNvPr id="16" name="15 Conector recto de flecha"/>
          <p:cNvCxnSpPr/>
          <p:nvPr/>
        </p:nvCxnSpPr>
        <p:spPr>
          <a:xfrm>
            <a:off x="7170017" y="4192196"/>
            <a:ext cx="0" cy="7489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7164288" y="2564904"/>
            <a:ext cx="5729"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Rectángulo"/>
          <p:cNvSpPr/>
          <p:nvPr/>
        </p:nvSpPr>
        <p:spPr>
          <a:xfrm>
            <a:off x="2555776" y="1268760"/>
            <a:ext cx="388843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CO" dirty="0" smtClean="0"/>
              <a:t>FLUJO DE EXCEDENTES</a:t>
            </a:r>
            <a:endParaRPr lang="es-CO" dirty="0"/>
          </a:p>
        </p:txBody>
      </p:sp>
      <p:cxnSp>
        <p:nvCxnSpPr>
          <p:cNvPr id="31" name="30 Conector angular"/>
          <p:cNvCxnSpPr>
            <a:stCxn id="12" idx="3"/>
            <a:endCxn id="13" idx="1"/>
          </p:cNvCxnSpPr>
          <p:nvPr/>
        </p:nvCxnSpPr>
        <p:spPr>
          <a:xfrm flipV="1">
            <a:off x="3209509" y="2240868"/>
            <a:ext cx="2658635" cy="313234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59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2857"/>
            <a:ext cx="7772400" cy="792087"/>
          </a:xfrm>
        </p:spPr>
        <p:txBody>
          <a:bodyPr/>
          <a:lstStyle/>
          <a:p>
            <a:r>
              <a:rPr lang="es-CO" sz="3200" dirty="0" smtClean="0"/>
              <a:t>ASIGNACIONES PERMANENTES</a:t>
            </a:r>
            <a:endParaRPr lang="es-CO" sz="3200" dirty="0"/>
          </a:p>
        </p:txBody>
      </p:sp>
      <p:sp>
        <p:nvSpPr>
          <p:cNvPr id="3" name="2 Subtítulo"/>
          <p:cNvSpPr>
            <a:spLocks noGrp="1"/>
          </p:cNvSpPr>
          <p:nvPr>
            <p:ph type="subTitle" idx="1"/>
          </p:nvPr>
        </p:nvSpPr>
        <p:spPr>
          <a:xfrm>
            <a:off x="755576" y="3212976"/>
            <a:ext cx="7560840" cy="3096344"/>
          </a:xfrm>
        </p:spPr>
        <p:txBody>
          <a:bodyPr>
            <a:normAutofit/>
          </a:bodyPr>
          <a:lstStyle/>
          <a:p>
            <a:pPr algn="just"/>
            <a:r>
              <a:rPr lang="es-CO" sz="2000" dirty="0" smtClean="0">
                <a:solidFill>
                  <a:schemeClr val="accent1"/>
                </a:solidFill>
              </a:rPr>
              <a:t>Artículo 19 </a:t>
            </a:r>
            <a:r>
              <a:rPr lang="es-CO" sz="2000" dirty="0" err="1" smtClean="0">
                <a:solidFill>
                  <a:schemeClr val="accent1"/>
                </a:solidFill>
              </a:rPr>
              <a:t>E.T</a:t>
            </a:r>
            <a:r>
              <a:rPr lang="es-CO" sz="2000" dirty="0" smtClean="0">
                <a:solidFill>
                  <a:schemeClr val="accent1"/>
                </a:solidFill>
              </a:rPr>
              <a:t>. </a:t>
            </a:r>
            <a:r>
              <a:rPr lang="es-CO" sz="2000" dirty="0" smtClean="0"/>
              <a:t>Las asignaciones permanentes están constituidas por el beneficio neto o excedente que se reserve para realizar </a:t>
            </a:r>
            <a:r>
              <a:rPr lang="es-CO" sz="2000" dirty="0" smtClean="0">
                <a:solidFill>
                  <a:srgbClr val="FF0000"/>
                </a:solidFill>
              </a:rPr>
              <a:t>inversiones </a:t>
            </a:r>
            <a:r>
              <a:rPr lang="es-CO" sz="2000" dirty="0" smtClean="0"/>
              <a:t>en bienes o derechos, con el objeto de que sus rendimientos permitan el mantenimiento o desarrollo permanente de algunas de sus actividades de su objeto social. La entidad podrá optar por </a:t>
            </a:r>
            <a:r>
              <a:rPr lang="es-CO" sz="2000" dirty="0" smtClean="0">
                <a:solidFill>
                  <a:srgbClr val="FF0000"/>
                </a:solidFill>
              </a:rPr>
              <a:t>invertir</a:t>
            </a:r>
            <a:r>
              <a:rPr lang="es-CO" sz="2000" dirty="0" smtClean="0"/>
              <a:t> en diversos activos negociables. Salvo las limitaciones legales o restricciones de los organismos de control. Los proyectos de inversión no deben ser superiores a cinco años.</a:t>
            </a:r>
            <a:endParaRPr lang="es-CO" sz="2000" dirty="0"/>
          </a:p>
        </p:txBody>
      </p:sp>
    </p:spTree>
    <p:extLst>
      <p:ext uri="{BB962C8B-B14F-4D97-AF65-F5344CB8AC3E}">
        <p14:creationId xmlns:p14="http://schemas.microsoft.com/office/powerpoint/2010/main" val="419276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2857"/>
            <a:ext cx="7772400" cy="1080119"/>
          </a:xfrm>
        </p:spPr>
        <p:txBody>
          <a:bodyPr>
            <a:normAutofit/>
          </a:bodyPr>
          <a:lstStyle/>
          <a:p>
            <a:r>
              <a:rPr lang="es-CO" sz="3200" dirty="0" smtClean="0"/>
              <a:t>¿Porque deben generar excedentes las Instituciones de Educación Superior?</a:t>
            </a:r>
            <a:endParaRPr lang="es-CO" sz="3200" dirty="0"/>
          </a:p>
        </p:txBody>
      </p:sp>
      <p:sp>
        <p:nvSpPr>
          <p:cNvPr id="3" name="2 Subtítulo"/>
          <p:cNvSpPr>
            <a:spLocks noGrp="1"/>
          </p:cNvSpPr>
          <p:nvPr>
            <p:ph type="subTitle" idx="1"/>
          </p:nvPr>
        </p:nvSpPr>
        <p:spPr>
          <a:xfrm>
            <a:off x="755576" y="3284984"/>
            <a:ext cx="7560840" cy="3096344"/>
          </a:xfrm>
        </p:spPr>
        <p:txBody>
          <a:bodyPr>
            <a:normAutofit lnSpcReduction="10000"/>
          </a:bodyPr>
          <a:lstStyle/>
          <a:p>
            <a:pPr algn="just"/>
            <a:r>
              <a:rPr lang="es-CO" sz="2000" dirty="0" smtClean="0"/>
              <a:t>1.Para poder fortalecer el patrimonio de la Institución.</a:t>
            </a:r>
          </a:p>
          <a:p>
            <a:pPr algn="just"/>
            <a:r>
              <a:rPr lang="es-CO" sz="2000" dirty="0" smtClean="0"/>
              <a:t>2. Para reponer activos por baja o obsolescencia ( Equipos de oficina- equipos de computo- equipos de telecomunicaciones) etc.</a:t>
            </a:r>
          </a:p>
          <a:p>
            <a:pPr algn="just"/>
            <a:r>
              <a:rPr lang="es-CO" sz="2000" dirty="0" smtClean="0"/>
              <a:t>3. Para abrir sedes en el país  (compra de inmuebles,  edificaciones, terrenos etc.).</a:t>
            </a:r>
          </a:p>
          <a:p>
            <a:pPr algn="just"/>
            <a:r>
              <a:rPr lang="es-CO" sz="2000" dirty="0" smtClean="0"/>
              <a:t>4. Para compra de laboratorios</a:t>
            </a:r>
          </a:p>
          <a:p>
            <a:pPr algn="just"/>
            <a:r>
              <a:rPr lang="es-CO" sz="2000" dirty="0" smtClean="0"/>
              <a:t>5. Para hacer  mejoras a los activos propios de la Institución</a:t>
            </a:r>
          </a:p>
          <a:p>
            <a:pPr algn="just"/>
            <a:r>
              <a:rPr lang="es-CO" sz="2000" dirty="0" smtClean="0"/>
              <a:t>6. Realizar fondos de reservas para  contingencias futuras (</a:t>
            </a:r>
            <a:r>
              <a:rPr lang="es-CO" sz="2000" dirty="0" err="1" smtClean="0"/>
              <a:t>CDTS</a:t>
            </a:r>
            <a:r>
              <a:rPr lang="es-CO" sz="2000" dirty="0" smtClean="0"/>
              <a:t>)</a:t>
            </a:r>
          </a:p>
          <a:p>
            <a:pPr algn="just"/>
            <a:r>
              <a:rPr lang="es-CO" sz="2000" dirty="0" smtClean="0"/>
              <a:t>7. Realizar proyectos a largo plazo (Asignaciones permanentes)</a:t>
            </a:r>
          </a:p>
          <a:p>
            <a:pPr algn="just"/>
            <a:endParaRPr lang="es-CO" sz="2200" dirty="0"/>
          </a:p>
        </p:txBody>
      </p:sp>
    </p:spTree>
    <p:extLst>
      <p:ext uri="{BB962C8B-B14F-4D97-AF65-F5344CB8AC3E}">
        <p14:creationId xmlns:p14="http://schemas.microsoft.com/office/powerpoint/2010/main" val="386954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88841"/>
            <a:ext cx="7772400" cy="792087"/>
          </a:xfrm>
        </p:spPr>
        <p:txBody>
          <a:bodyPr/>
          <a:lstStyle/>
          <a:p>
            <a:r>
              <a:rPr lang="es-CO" dirty="0" smtClean="0"/>
              <a:t>Procedimiento y sanciones</a:t>
            </a:r>
            <a:endParaRPr lang="es-CO" dirty="0"/>
          </a:p>
        </p:txBody>
      </p:sp>
      <p:sp>
        <p:nvSpPr>
          <p:cNvPr id="3" name="2 Subtítulo"/>
          <p:cNvSpPr>
            <a:spLocks noGrp="1"/>
          </p:cNvSpPr>
          <p:nvPr>
            <p:ph type="subTitle" idx="1"/>
          </p:nvPr>
        </p:nvSpPr>
        <p:spPr>
          <a:xfrm>
            <a:off x="683568" y="3212976"/>
            <a:ext cx="7776864" cy="2502040"/>
          </a:xfrm>
        </p:spPr>
        <p:txBody>
          <a:bodyPr>
            <a:normAutofit/>
          </a:bodyPr>
          <a:lstStyle/>
          <a:p>
            <a:pPr algn="just"/>
            <a:r>
              <a:rPr lang="es-CO" sz="2000" dirty="0" smtClean="0"/>
              <a:t>Modificado por el artículo 4, Decreto Nacional 640 de 2005</a:t>
            </a:r>
          </a:p>
          <a:p>
            <a:pPr algn="just"/>
            <a:r>
              <a:rPr lang="es-CO" sz="2000" dirty="0" smtClean="0"/>
              <a:t>La parte del beneficio neto o excedente que no se destine conforme con las previsiones del presente artículo o que no cumpla con su ejecución y el generado en la no procedencia de los egresos, constituye ingreso gravable sometido a la tarifa del 20% y sobre este impuesto no procede deducción o descuento.</a:t>
            </a:r>
            <a:endParaRPr lang="es-CO" sz="2000" dirty="0"/>
          </a:p>
        </p:txBody>
      </p:sp>
    </p:spTree>
    <p:extLst>
      <p:ext uri="{BB962C8B-B14F-4D97-AF65-F5344CB8AC3E}">
        <p14:creationId xmlns:p14="http://schemas.microsoft.com/office/powerpoint/2010/main" val="1495565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88841"/>
            <a:ext cx="7772400" cy="792087"/>
          </a:xfrm>
        </p:spPr>
        <p:txBody>
          <a:bodyPr/>
          <a:lstStyle/>
          <a:p>
            <a:r>
              <a:rPr lang="es-CO" dirty="0" smtClean="0"/>
              <a:t>Procedimiento y sanciones</a:t>
            </a:r>
            <a:endParaRPr lang="es-CO" dirty="0"/>
          </a:p>
        </p:txBody>
      </p:sp>
      <p:sp>
        <p:nvSpPr>
          <p:cNvPr id="3" name="2 Subtítulo"/>
          <p:cNvSpPr>
            <a:spLocks noGrp="1"/>
          </p:cNvSpPr>
          <p:nvPr>
            <p:ph type="subTitle" idx="1"/>
          </p:nvPr>
        </p:nvSpPr>
        <p:spPr>
          <a:xfrm>
            <a:off x="611560" y="2924944"/>
            <a:ext cx="7776864" cy="2790072"/>
          </a:xfrm>
        </p:spPr>
        <p:txBody>
          <a:bodyPr>
            <a:normAutofit/>
          </a:bodyPr>
          <a:lstStyle/>
          <a:p>
            <a:pPr algn="l"/>
            <a:endParaRPr lang="es-CO" sz="2200" dirty="0" smtClean="0"/>
          </a:p>
          <a:p>
            <a:pPr algn="just"/>
            <a:r>
              <a:rPr lang="es-CO" sz="2200" dirty="0" smtClean="0"/>
              <a:t>Si </a:t>
            </a:r>
            <a:r>
              <a:rPr lang="es-CO" sz="2200" dirty="0" smtClean="0"/>
              <a:t>la administración de impuestos, con ocasión de un proceso de auditoría, encuentre que el beneficio neto o excedente no cumple con los requisitos establecidos para su exención y este fue ejecutado en diferentes periodos gravables, será adicionado como ingreso gravable en el año en que al administración lo detecte.</a:t>
            </a:r>
            <a:endParaRPr lang="es-CO" sz="2200" dirty="0"/>
          </a:p>
        </p:txBody>
      </p:sp>
    </p:spTree>
    <p:extLst>
      <p:ext uri="{BB962C8B-B14F-4D97-AF65-F5344CB8AC3E}">
        <p14:creationId xmlns:p14="http://schemas.microsoft.com/office/powerpoint/2010/main" val="1115879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p:cNvPicPr>
            <a:picLocks noGrp="1" noChangeAspect="1"/>
          </p:cNvPicPr>
          <p:nvPr>
            <p:ph idx="1"/>
          </p:nvPr>
        </p:nvPicPr>
        <p:blipFill rotWithShape="1">
          <a:blip r:embed="rId2">
            <a:extLst>
              <a:ext uri="{28A0092B-C50C-407E-A947-70E740481C1C}">
                <a14:useLocalDpi xmlns:a14="http://schemas.microsoft.com/office/drawing/2010/main" val="0"/>
              </a:ext>
            </a:extLst>
          </a:blip>
          <a:srcRect l="2660" t="23618" r="1535" b="10195"/>
          <a:stretch/>
        </p:blipFill>
        <p:spPr>
          <a:xfrm>
            <a:off x="755576" y="1916832"/>
            <a:ext cx="7776000" cy="3960440"/>
          </a:xfrm>
        </p:spPr>
      </p:pic>
      <p:sp>
        <p:nvSpPr>
          <p:cNvPr id="2" name="1 Rectángulo"/>
          <p:cNvSpPr/>
          <p:nvPr/>
        </p:nvSpPr>
        <p:spPr>
          <a:xfrm>
            <a:off x="2618180" y="1509754"/>
            <a:ext cx="352839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t>CONCILIACIÓN   FISCAL</a:t>
            </a:r>
            <a:endParaRPr lang="es-CO" sz="2000" dirty="0"/>
          </a:p>
        </p:txBody>
      </p:sp>
    </p:spTree>
    <p:extLst>
      <p:ext uri="{BB962C8B-B14F-4D97-AF65-F5344CB8AC3E}">
        <p14:creationId xmlns:p14="http://schemas.microsoft.com/office/powerpoint/2010/main" val="2630437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p:cNvPicPr>
            <a:picLocks noGrp="1" noChangeAspect="1"/>
          </p:cNvPicPr>
          <p:nvPr>
            <p:ph idx="1"/>
          </p:nvPr>
        </p:nvPicPr>
        <p:blipFill rotWithShape="1">
          <a:blip r:embed="rId2">
            <a:extLst>
              <a:ext uri="{28A0092B-C50C-407E-A947-70E740481C1C}">
                <a14:useLocalDpi xmlns:a14="http://schemas.microsoft.com/office/drawing/2010/main" val="0"/>
              </a:ext>
            </a:extLst>
          </a:blip>
          <a:srcRect l="7162" t="15682" r="5903" b="7344"/>
          <a:stretch/>
        </p:blipFill>
        <p:spPr>
          <a:xfrm>
            <a:off x="755576" y="1700808"/>
            <a:ext cx="7776864" cy="4464496"/>
          </a:xfrm>
        </p:spPr>
      </p:pic>
      <p:sp>
        <p:nvSpPr>
          <p:cNvPr id="2" name="1 Rectángulo"/>
          <p:cNvSpPr/>
          <p:nvPr/>
        </p:nvSpPr>
        <p:spPr>
          <a:xfrm>
            <a:off x="2123728" y="1268760"/>
            <a:ext cx="482453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t>DECLARACIÓN DE RENTA</a:t>
            </a:r>
            <a:endParaRPr lang="es-CO" sz="2000" dirty="0"/>
          </a:p>
        </p:txBody>
      </p:sp>
    </p:spTree>
    <p:extLst>
      <p:ext uri="{BB962C8B-B14F-4D97-AF65-F5344CB8AC3E}">
        <p14:creationId xmlns:p14="http://schemas.microsoft.com/office/powerpoint/2010/main" val="1843260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484784"/>
            <a:ext cx="8640960" cy="5112568"/>
          </a:xfrm>
        </p:spPr>
        <p:txBody>
          <a:bodyPr>
            <a:normAutofit/>
          </a:bodyPr>
          <a:lstStyle/>
          <a:p>
            <a:pPr marL="0" indent="0" algn="ctr">
              <a:buNone/>
            </a:pPr>
            <a:r>
              <a:rPr lang="es-CO" sz="2400" b="1" dirty="0" smtClean="0">
                <a:solidFill>
                  <a:schemeClr val="accent1"/>
                </a:solidFill>
                <a:latin typeface="Calibri (Cuerpo)"/>
              </a:rPr>
              <a:t>PLANEACIÓN FINANCIERA</a:t>
            </a:r>
          </a:p>
          <a:p>
            <a:pPr marL="0" indent="0">
              <a:buNone/>
            </a:pPr>
            <a:endParaRPr lang="es-CO" sz="2000" b="1" dirty="0" smtClean="0"/>
          </a:p>
          <a:p>
            <a:pPr marL="0" indent="0">
              <a:buNone/>
            </a:pPr>
            <a:r>
              <a:rPr lang="es-CO" sz="2000" b="1" dirty="0" smtClean="0"/>
              <a:t>Planeación: </a:t>
            </a:r>
            <a:r>
              <a:rPr lang="es-CO" sz="2000" dirty="0" smtClean="0"/>
              <a:t>Proceso a través del cual se establece un paso a paso a seguir para alcanzar un objetivo o meta específica. Es la acción de elaborar estrategias que permitan alcanzar una meta.</a:t>
            </a:r>
          </a:p>
          <a:p>
            <a:pPr marL="0" indent="0">
              <a:buNone/>
            </a:pPr>
            <a:endParaRPr lang="es-CO" sz="2000" dirty="0" smtClean="0"/>
          </a:p>
          <a:p>
            <a:pPr marL="0" indent="0">
              <a:buNone/>
            </a:pPr>
            <a:r>
              <a:rPr lang="es-CO" sz="2000" dirty="0" smtClean="0"/>
              <a:t>Las instituciones elaboran una planeación en la que detallan las acciones requeridas para cumplir con sus metas, esta incluye los procesos de ejecución, seguimiento y retroalimentación que permitan alcanzar los objetivos planificados.</a:t>
            </a:r>
          </a:p>
          <a:p>
            <a:pPr marL="0" indent="0">
              <a:buNone/>
            </a:pPr>
            <a:r>
              <a:rPr lang="es-CO" sz="2000" dirty="0" smtClean="0"/>
              <a:t>Desde el punto de vista financiero, las instituciones articulan su planeación estratégica con los procesos de orden financiero, de tal manera que permitan y garanticen mantener el equilibrio económico y su sostenibilidad</a:t>
            </a:r>
            <a:r>
              <a:rPr lang="es-CO" sz="2400" dirty="0" smtClean="0"/>
              <a:t>.</a:t>
            </a:r>
          </a:p>
          <a:p>
            <a:pPr marL="0" indent="0">
              <a:buNone/>
            </a:pPr>
            <a:endParaRPr lang="es-CO" sz="2400" dirty="0">
              <a:solidFill>
                <a:schemeClr val="accent2"/>
              </a:solidFill>
            </a:endParaRPr>
          </a:p>
          <a:p>
            <a:endParaRPr lang="es-CO" sz="2400" dirty="0" smtClean="0">
              <a:solidFill>
                <a:schemeClr val="accent2"/>
              </a:solidFill>
              <a:latin typeface="Calibri (Cuerpo)"/>
            </a:endParaRPr>
          </a:p>
          <a:p>
            <a:endParaRPr lang="es-CO" sz="2400" dirty="0">
              <a:solidFill>
                <a:schemeClr val="accent2"/>
              </a:solidFill>
            </a:endParaRPr>
          </a:p>
          <a:p>
            <a:endParaRPr lang="es-CO" sz="2400" dirty="0" smtClean="0">
              <a:solidFill>
                <a:schemeClr val="accent2"/>
              </a:solidFill>
            </a:endParaRPr>
          </a:p>
          <a:p>
            <a:endParaRPr lang="es-CO" sz="2400" dirty="0">
              <a:solidFill>
                <a:schemeClr val="accent2"/>
              </a:solidFill>
            </a:endParaRPr>
          </a:p>
          <a:p>
            <a:endParaRPr lang="es-CO" sz="2400" dirty="0" smtClean="0">
              <a:solidFill>
                <a:schemeClr val="accent2"/>
              </a:solidFill>
            </a:endParaRPr>
          </a:p>
          <a:p>
            <a:endParaRPr lang="es-CO" sz="2400" dirty="0" smtClean="0">
              <a:solidFill>
                <a:schemeClr val="accent2"/>
              </a:solidFill>
            </a:endParaRPr>
          </a:p>
          <a:p>
            <a:endParaRPr lang="es-CO" sz="2400" dirty="0">
              <a:solidFill>
                <a:schemeClr val="accent2"/>
              </a:solidFill>
            </a:endParaRPr>
          </a:p>
          <a:p>
            <a:endParaRPr lang="es-CO" sz="2400" dirty="0" smtClean="0">
              <a:solidFill>
                <a:schemeClr val="accent2"/>
              </a:solidFill>
            </a:endParaRPr>
          </a:p>
          <a:p>
            <a:endParaRPr lang="es-CO" sz="2400" dirty="0" smtClean="0">
              <a:solidFill>
                <a:schemeClr val="accent2"/>
              </a:solidFill>
            </a:endParaRPr>
          </a:p>
          <a:p>
            <a:endParaRPr lang="es-CO" sz="2400" dirty="0">
              <a:solidFill>
                <a:schemeClr val="accent2"/>
              </a:solidFill>
            </a:endParaRPr>
          </a:p>
        </p:txBody>
      </p:sp>
    </p:spTree>
    <p:extLst>
      <p:ext uri="{BB962C8B-B14F-4D97-AF65-F5344CB8AC3E}">
        <p14:creationId xmlns:p14="http://schemas.microsoft.com/office/powerpoint/2010/main" val="1492136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268760"/>
            <a:ext cx="8858312" cy="785810"/>
          </a:xfrm>
        </p:spPr>
        <p:txBody>
          <a:bodyPr>
            <a:normAutofit/>
          </a:bodyPr>
          <a:lstStyle/>
          <a:p>
            <a:pPr algn="ctr"/>
            <a:r>
              <a:rPr lang="es-CO" sz="2800" dirty="0" smtClean="0"/>
              <a:t>IMPORTANCIA DE LA PLANEACIÓN FINANCIERA</a:t>
            </a:r>
            <a:endParaRPr lang="es-CO" sz="2800" dirty="0"/>
          </a:p>
        </p:txBody>
      </p:sp>
      <p:sp>
        <p:nvSpPr>
          <p:cNvPr id="3" name="2 Marcador de contenido"/>
          <p:cNvSpPr>
            <a:spLocks noGrp="1"/>
          </p:cNvSpPr>
          <p:nvPr>
            <p:ph idx="1"/>
          </p:nvPr>
        </p:nvSpPr>
        <p:spPr>
          <a:xfrm>
            <a:off x="142844" y="2276872"/>
            <a:ext cx="8858312" cy="4295402"/>
          </a:xfrm>
        </p:spPr>
        <p:txBody>
          <a:bodyPr>
            <a:normAutofit/>
          </a:bodyPr>
          <a:lstStyle/>
          <a:p>
            <a:pPr marL="0" indent="0">
              <a:buNone/>
            </a:pPr>
            <a:r>
              <a:rPr lang="es-CO" sz="2000" dirty="0"/>
              <a:t>La planeación financiera debe cuantificar las propuestas desde el </a:t>
            </a:r>
            <a:r>
              <a:rPr lang="es-CO" sz="2000" dirty="0" err="1"/>
              <a:t>P.E.I</a:t>
            </a:r>
            <a:r>
              <a:rPr lang="es-CO" sz="2000" dirty="0"/>
              <a:t>., </a:t>
            </a:r>
            <a:r>
              <a:rPr lang="es-CO" sz="2000" dirty="0" err="1"/>
              <a:t>P.D.I</a:t>
            </a:r>
            <a:r>
              <a:rPr lang="es-CO" sz="2000" dirty="0"/>
              <a:t> y los planes o </a:t>
            </a:r>
            <a:r>
              <a:rPr lang="es-CO" sz="2000" dirty="0"/>
              <a:t>p</a:t>
            </a:r>
            <a:r>
              <a:rPr lang="es-CO" sz="2000" dirty="0" smtClean="0"/>
              <a:t>royectos </a:t>
            </a:r>
            <a:r>
              <a:rPr lang="es-CO" sz="2000" dirty="0"/>
              <a:t>específicos, que las instituciones desarrollan periódicamente para facilitar el seguimiento y la medición de su ejecución.</a:t>
            </a:r>
            <a:br>
              <a:rPr lang="es-CO" sz="2000" dirty="0"/>
            </a:br>
            <a:r>
              <a:rPr lang="es-CO" sz="2000" dirty="0"/>
              <a:t/>
            </a:r>
            <a:br>
              <a:rPr lang="es-CO" sz="2000" dirty="0"/>
            </a:br>
            <a:r>
              <a:rPr lang="es-CO" sz="2000" dirty="0"/>
              <a:t>Por lo anterior la </a:t>
            </a:r>
            <a:r>
              <a:rPr lang="es-CO" sz="2000" dirty="0" smtClean="0"/>
              <a:t>planeación </a:t>
            </a:r>
            <a:r>
              <a:rPr lang="es-CO" sz="2000" dirty="0"/>
              <a:t>financiera, se  constituye en una línea de base para el desarrollo institucional, desde la implementación de una contabilidad analítica y la presentación de sus resultados en sus estados financieros, que permitirán a sus directivos información oportuna y veraz para la toma de decisiones</a:t>
            </a:r>
            <a:br>
              <a:rPr lang="es-CO" sz="2000" dirty="0"/>
            </a:br>
            <a:r>
              <a:rPr lang="es-CO" sz="2000" dirty="0"/>
              <a:t>En resumen la planeación financiera se encarga de traducir en términos económicos, los planes estratégicos de la </a:t>
            </a:r>
            <a:r>
              <a:rPr lang="es-CO" sz="2000" dirty="0" smtClean="0"/>
              <a:t>Institución.</a:t>
            </a:r>
            <a:endParaRPr lang="es-CO" sz="2000" dirty="0"/>
          </a:p>
        </p:txBody>
      </p:sp>
    </p:spTree>
    <p:extLst>
      <p:ext uri="{BB962C8B-B14F-4D97-AF65-F5344CB8AC3E}">
        <p14:creationId xmlns:p14="http://schemas.microsoft.com/office/powerpoint/2010/main" val="3117783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268760"/>
            <a:ext cx="8858312" cy="785810"/>
          </a:xfrm>
        </p:spPr>
        <p:txBody>
          <a:bodyPr>
            <a:normAutofit/>
          </a:bodyPr>
          <a:lstStyle/>
          <a:p>
            <a:r>
              <a:rPr lang="es-CO" sz="2800" dirty="0" smtClean="0"/>
              <a:t>     ELEMENTOS DE LA PLANEACIÓN FINANCIERA</a:t>
            </a:r>
            <a:endParaRPr lang="es-CO" sz="2800" dirty="0"/>
          </a:p>
        </p:txBody>
      </p:sp>
      <p:sp>
        <p:nvSpPr>
          <p:cNvPr id="3" name="2 Marcador de contenido"/>
          <p:cNvSpPr>
            <a:spLocks noGrp="1"/>
          </p:cNvSpPr>
          <p:nvPr>
            <p:ph idx="1"/>
          </p:nvPr>
        </p:nvSpPr>
        <p:spPr>
          <a:xfrm>
            <a:off x="142844" y="1916832"/>
            <a:ext cx="8858312" cy="4655442"/>
          </a:xfrm>
        </p:spPr>
        <p:txBody>
          <a:bodyPr>
            <a:normAutofit/>
          </a:bodyPr>
          <a:lstStyle/>
          <a:p>
            <a:endParaRPr lang="es-CO" sz="2000" b="1" dirty="0" smtClean="0"/>
          </a:p>
          <a:p>
            <a:r>
              <a:rPr lang="es-CO" sz="2000" b="1" dirty="0" smtClean="0"/>
              <a:t>La planeación presupuestal</a:t>
            </a:r>
            <a:r>
              <a:rPr lang="es-CO" sz="2000" dirty="0" smtClean="0"/>
              <a:t>, determina acorde con las necesidades institucionales la asignación de recursos a cada proceso institucional de acuerdo con la priorización que se establezca desde la planeación estratégica (</a:t>
            </a:r>
            <a:r>
              <a:rPr lang="es-CO" sz="2000" dirty="0" err="1" smtClean="0"/>
              <a:t>P.D.I</a:t>
            </a:r>
            <a:r>
              <a:rPr lang="es-CO" sz="2000" dirty="0" smtClean="0"/>
              <a:t>).</a:t>
            </a:r>
          </a:p>
          <a:p>
            <a:endParaRPr lang="es-CO" sz="2000" dirty="0" smtClean="0"/>
          </a:p>
          <a:p>
            <a:r>
              <a:rPr lang="es-CO" sz="2000" b="1" dirty="0" smtClean="0"/>
              <a:t>La administración del flujo de efectivo</a:t>
            </a:r>
            <a:r>
              <a:rPr lang="es-CO" sz="2000" dirty="0" smtClean="0"/>
              <a:t>, se encarga de la ejecución de los recursos asignados , de acuerdo con el nivel de ingreso, es un proceso operativo.</a:t>
            </a:r>
          </a:p>
          <a:p>
            <a:endParaRPr lang="es-CO" sz="2000" dirty="0" smtClean="0"/>
          </a:p>
          <a:p>
            <a:r>
              <a:rPr lang="es-CO" sz="2000" b="1" dirty="0" smtClean="0"/>
              <a:t>El control de ejecución</a:t>
            </a:r>
            <a:r>
              <a:rPr lang="es-CO" sz="2000" dirty="0" smtClean="0"/>
              <a:t>, revisa y verifica la adecuada ejecución de la planeación presupuestal. </a:t>
            </a:r>
          </a:p>
          <a:p>
            <a:endParaRPr lang="es-CO" sz="2000" dirty="0"/>
          </a:p>
        </p:txBody>
      </p:sp>
    </p:spTree>
    <p:extLst>
      <p:ext uri="{BB962C8B-B14F-4D97-AF65-F5344CB8AC3E}">
        <p14:creationId xmlns:p14="http://schemas.microsoft.com/office/powerpoint/2010/main" val="410874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899592" y="1916832"/>
            <a:ext cx="7200800" cy="360040"/>
          </a:xfrm>
        </p:spPr>
        <p:txBody>
          <a:bodyPr>
            <a:normAutofit fontScale="90000"/>
          </a:bodyPr>
          <a:lstStyle/>
          <a:p>
            <a:r>
              <a:rPr lang="es-CO" sz="2800" dirty="0">
                <a:solidFill>
                  <a:schemeClr val="accent3">
                    <a:lumMod val="50000"/>
                  </a:schemeClr>
                </a:solidFill>
              </a:rPr>
              <a:t/>
            </a:r>
            <a:br>
              <a:rPr lang="es-CO" sz="2800" dirty="0">
                <a:solidFill>
                  <a:schemeClr val="accent3">
                    <a:lumMod val="50000"/>
                  </a:schemeClr>
                </a:solidFill>
              </a:rPr>
            </a:br>
            <a:r>
              <a:rPr lang="es-CO" sz="2700" dirty="0">
                <a:solidFill>
                  <a:schemeClr val="accent3">
                    <a:lumMod val="50000"/>
                  </a:schemeClr>
                </a:solidFill>
              </a:rPr>
              <a:t>¿Qué es una entidad sin ánimo  de lucro?</a:t>
            </a:r>
            <a:endParaRPr lang="es-CO" sz="2700" dirty="0"/>
          </a:p>
        </p:txBody>
      </p:sp>
      <p:sp>
        <p:nvSpPr>
          <p:cNvPr id="6" name="5 Subtítulo"/>
          <p:cNvSpPr>
            <a:spLocks noGrp="1"/>
          </p:cNvSpPr>
          <p:nvPr>
            <p:ph type="subTitle" idx="1"/>
          </p:nvPr>
        </p:nvSpPr>
        <p:spPr>
          <a:xfrm>
            <a:off x="827584" y="2564904"/>
            <a:ext cx="7632848" cy="3672408"/>
          </a:xfrm>
        </p:spPr>
        <p:txBody>
          <a:bodyPr>
            <a:noAutofit/>
          </a:bodyPr>
          <a:lstStyle/>
          <a:p>
            <a:pPr algn="just"/>
            <a:r>
              <a:rPr lang="es-CO" sz="1600" b="1" dirty="0" smtClean="0"/>
              <a:t>Decreto 2150 1995 y 427 de 1996</a:t>
            </a:r>
            <a:r>
              <a:rPr lang="es-CO" sz="1600" dirty="0" smtClean="0"/>
              <a:t>. Es </a:t>
            </a:r>
            <a:r>
              <a:rPr lang="es-CO" sz="1600" dirty="0"/>
              <a:t>una organización cuyo objeto social principal y recursos están destinados a actividades de salud, deporte, educación formal, </a:t>
            </a:r>
            <a:r>
              <a:rPr lang="es-CO" sz="1600" dirty="0" smtClean="0"/>
              <a:t>cultural, investigación </a:t>
            </a:r>
            <a:r>
              <a:rPr lang="es-CO" sz="1600" dirty="0"/>
              <a:t>científica o tecnológica, ecológica, protección ambiental</a:t>
            </a:r>
            <a:r>
              <a:rPr lang="es-CO" sz="1600" dirty="0" smtClean="0"/>
              <a:t>, o </a:t>
            </a:r>
            <a:r>
              <a:rPr lang="es-CO" sz="1600" dirty="0"/>
              <a:t>a programas de desarrollo social, entre otras donde </a:t>
            </a:r>
            <a:r>
              <a:rPr lang="es-CO" sz="1600" dirty="0" smtClean="0"/>
              <a:t>dichas actividades </a:t>
            </a:r>
            <a:r>
              <a:rPr lang="es-CO" sz="1600" dirty="0"/>
              <a:t>son de intereses general y sus </a:t>
            </a:r>
            <a:r>
              <a:rPr lang="es-CO" sz="1600" dirty="0">
                <a:solidFill>
                  <a:srgbClr val="FF0000"/>
                </a:solidFill>
              </a:rPr>
              <a:t>excedentes</a:t>
            </a:r>
            <a:r>
              <a:rPr lang="es-CO" sz="1600" dirty="0"/>
              <a:t> son </a:t>
            </a:r>
            <a:r>
              <a:rPr lang="es-CO" sz="1600" dirty="0">
                <a:solidFill>
                  <a:srgbClr val="FF0000"/>
                </a:solidFill>
              </a:rPr>
              <a:t>invertidos</a:t>
            </a:r>
            <a:r>
              <a:rPr lang="es-CO" sz="1600" dirty="0"/>
              <a:t> totalmente en la actividad contemplada en su objeto social.</a:t>
            </a:r>
          </a:p>
          <a:p>
            <a:pPr algn="just"/>
            <a:r>
              <a:rPr lang="es-CO" sz="1600" dirty="0"/>
              <a:t>Constituida por una o mas personas con fines altruistas del </a:t>
            </a:r>
            <a:r>
              <a:rPr lang="es-CO" sz="1600" dirty="0" smtClean="0"/>
              <a:t>orden social</a:t>
            </a:r>
            <a:r>
              <a:rPr lang="es-CO" sz="1600" dirty="0"/>
              <a:t>, cultural y </a:t>
            </a:r>
            <a:r>
              <a:rPr lang="es-CO" sz="1600" dirty="0" smtClean="0"/>
              <a:t>deportivo.</a:t>
            </a:r>
          </a:p>
          <a:p>
            <a:pPr algn="just"/>
            <a:r>
              <a:rPr lang="es-CO" sz="1600" dirty="0" smtClean="0"/>
              <a:t>Una </a:t>
            </a:r>
            <a:r>
              <a:rPr lang="es-CO" sz="1600" dirty="0"/>
              <a:t>entidad no tiene ánimo de lucro en la medida que los aportes hechos por los miembros nunca se reembolsan, ni cuando el asociado se retira, ni al cierre del ejercicio contable, ni cuando la entidad </a:t>
            </a:r>
            <a:r>
              <a:rPr lang="es-CO" sz="1600" dirty="0" smtClean="0"/>
              <a:t>se liquida</a:t>
            </a:r>
            <a:r>
              <a:rPr lang="es-CO" sz="1600" dirty="0"/>
              <a:t>. </a:t>
            </a:r>
            <a:r>
              <a:rPr lang="es-CO" sz="1600" dirty="0" smtClean="0"/>
              <a:t>En </a:t>
            </a:r>
            <a:r>
              <a:rPr lang="es-CO" sz="1600" dirty="0"/>
              <a:t>este último evento el remanente, si lo hay, debe trasladarse a otra entidad sin ánimo de lucro que persiga un fin similar.</a:t>
            </a:r>
          </a:p>
          <a:p>
            <a:pPr algn="just"/>
            <a:r>
              <a:rPr lang="es-CO" sz="1600" dirty="0"/>
              <a:t>No hay distribución de utilidades entre los asociados, sino </a:t>
            </a:r>
            <a:r>
              <a:rPr lang="es-CO" sz="1600" dirty="0" smtClean="0">
                <a:solidFill>
                  <a:srgbClr val="FF0000"/>
                </a:solidFill>
              </a:rPr>
              <a:t>reinversión</a:t>
            </a:r>
            <a:r>
              <a:rPr lang="es-CO" sz="1600" dirty="0" smtClean="0"/>
              <a:t> en </a:t>
            </a:r>
            <a:r>
              <a:rPr lang="es-CO" sz="1600" dirty="0"/>
              <a:t>pro de la actividad o fines perseguidos</a:t>
            </a:r>
          </a:p>
          <a:p>
            <a:endParaRPr lang="es-CO" sz="1600" dirty="0"/>
          </a:p>
        </p:txBody>
      </p:sp>
    </p:spTree>
    <p:extLst>
      <p:ext uri="{BB962C8B-B14F-4D97-AF65-F5344CB8AC3E}">
        <p14:creationId xmlns:p14="http://schemas.microsoft.com/office/powerpoint/2010/main" val="2170015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844824"/>
            <a:ext cx="7992888" cy="4680520"/>
          </a:xfrm>
        </p:spPr>
        <p:txBody>
          <a:bodyPr/>
          <a:lstStyle/>
          <a:p>
            <a:r>
              <a:rPr lang="es-CO" sz="2800" b="1" dirty="0" smtClean="0">
                <a:solidFill>
                  <a:schemeClr val="accent1"/>
                </a:solidFill>
              </a:rPr>
              <a:t>Presupuesto de operación</a:t>
            </a:r>
          </a:p>
          <a:p>
            <a:pPr algn="just"/>
            <a:r>
              <a:rPr lang="es-CO" sz="2000" dirty="0" smtClean="0"/>
              <a:t>Generalmente se prepara tomando como base la estructura organizacional y asignando a cada líder de proceso, la responsabilidad de alcanzar los objetivos definidos</a:t>
            </a:r>
            <a:r>
              <a:rPr lang="es-CO" sz="2400" dirty="0" smtClean="0">
                <a:latin typeface="Calibri (Cuerpo)"/>
              </a:rPr>
              <a:t>.</a:t>
            </a:r>
          </a:p>
          <a:p>
            <a:pPr algn="just"/>
            <a:endParaRPr lang="es-CO" sz="2000" dirty="0" smtClean="0"/>
          </a:p>
          <a:p>
            <a:pPr algn="just"/>
            <a:r>
              <a:rPr lang="es-CO" sz="2000" dirty="0" smtClean="0"/>
              <a:t>Para las Instituciones de educación superior, este presupuesto de operación se define de acuerdo con las unidades académicas y administrativas de las </a:t>
            </a:r>
            <a:r>
              <a:rPr lang="es-CO" sz="2000" dirty="0" err="1" smtClean="0"/>
              <a:t>IES</a:t>
            </a:r>
            <a:r>
              <a:rPr lang="es-CO" sz="2000" dirty="0" smtClean="0"/>
              <a:t> y teniendo en consideración las políticas institucionales respecto de asignación de recursos. </a:t>
            </a:r>
          </a:p>
          <a:p>
            <a:pPr algn="just"/>
            <a:r>
              <a:rPr lang="es-CO" sz="2000" dirty="0" smtClean="0"/>
              <a:t>Para </a:t>
            </a:r>
            <a:r>
              <a:rPr lang="es-CO" sz="2000" dirty="0" smtClean="0"/>
              <a:t>su elaboración, se toma como base los ingresos por servicios educativos, otros ingresos, costos y gastos  proyectados del  año siguiente al de operación.</a:t>
            </a:r>
          </a:p>
          <a:p>
            <a:pPr algn="just"/>
            <a:endParaRPr lang="es-CO" sz="2000" dirty="0" smtClean="0"/>
          </a:p>
          <a:p>
            <a:endParaRPr lang="es-CO" dirty="0"/>
          </a:p>
          <a:p>
            <a:endParaRPr lang="es-CO" dirty="0"/>
          </a:p>
        </p:txBody>
      </p:sp>
    </p:spTree>
    <p:extLst>
      <p:ext uri="{BB962C8B-B14F-4D97-AF65-F5344CB8AC3E}">
        <p14:creationId xmlns:p14="http://schemas.microsoft.com/office/powerpoint/2010/main" val="1719346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996952"/>
            <a:ext cx="8270278" cy="1368152"/>
          </a:xfrm>
        </p:spPr>
        <p:txBody>
          <a:bodyPr>
            <a:normAutofit fontScale="90000"/>
          </a:bodyPr>
          <a:lstStyle/>
          <a:p>
            <a:pPr algn="ctr"/>
            <a:r>
              <a:rPr lang="es-CO" dirty="0" smtClean="0"/>
              <a:t/>
            </a:r>
            <a:br>
              <a:rPr lang="es-CO" dirty="0" smtClean="0"/>
            </a:br>
            <a:r>
              <a:rPr lang="es-CO" sz="6700" dirty="0" smtClean="0"/>
              <a:t>GRACIAS</a:t>
            </a:r>
            <a:r>
              <a:rPr lang="es-CO" dirty="0"/>
              <a:t/>
            </a:r>
            <a:br>
              <a:rPr lang="es-CO" dirty="0"/>
            </a:br>
            <a:endParaRPr lang="es-CO" dirty="0"/>
          </a:p>
        </p:txBody>
      </p:sp>
      <p:sp>
        <p:nvSpPr>
          <p:cNvPr id="3" name="2 Marcador de contenido"/>
          <p:cNvSpPr>
            <a:spLocks noGrp="1"/>
          </p:cNvSpPr>
          <p:nvPr>
            <p:ph idx="1"/>
          </p:nvPr>
        </p:nvSpPr>
        <p:spPr>
          <a:xfrm>
            <a:off x="1547664" y="3717032"/>
            <a:ext cx="5833976" cy="2700394"/>
          </a:xfrm>
        </p:spPr>
        <p:txBody>
          <a:bodyPr/>
          <a:lstStyle/>
          <a:p>
            <a:endParaRPr lang="es-CO" dirty="0" smtClean="0"/>
          </a:p>
          <a:p>
            <a:endParaRPr lang="es-CO" dirty="0"/>
          </a:p>
        </p:txBody>
      </p:sp>
    </p:spTree>
    <p:extLst>
      <p:ext uri="{BB962C8B-B14F-4D97-AF65-F5344CB8AC3E}">
        <p14:creationId xmlns:p14="http://schemas.microsoft.com/office/powerpoint/2010/main" val="427028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556792"/>
            <a:ext cx="8064896" cy="4616648"/>
          </a:xfrm>
          <a:prstGeom prst="rect">
            <a:avLst/>
          </a:prstGeom>
        </p:spPr>
        <p:txBody>
          <a:bodyPr wrap="square">
            <a:spAutoFit/>
          </a:bodyPr>
          <a:lstStyle/>
          <a:p>
            <a:pPr algn="ctr"/>
            <a:r>
              <a:rPr lang="es-CO" sz="2400" b="1" dirty="0" smtClean="0">
                <a:solidFill>
                  <a:schemeClr val="accent1"/>
                </a:solidFill>
              </a:rPr>
              <a:t>¿Qué es una Corporación? </a:t>
            </a:r>
          </a:p>
          <a:p>
            <a:r>
              <a:rPr lang="es-CO" sz="2000" dirty="0" smtClean="0"/>
              <a:t>Son personas jurídicas sin ánimo de lucro que nacen del acuerdo de voluntades de dos o más personas, se rigen por sus estatutos y tienen como fin el desarrollo de actividades en beneficio de un grupo social en particular.</a:t>
            </a:r>
          </a:p>
          <a:p>
            <a:endParaRPr lang="es-CO" sz="2400" b="1" dirty="0" smtClean="0">
              <a:solidFill>
                <a:schemeClr val="accent1"/>
              </a:solidFill>
            </a:endParaRPr>
          </a:p>
          <a:p>
            <a:r>
              <a:rPr lang="es-CO" sz="2400" b="1" dirty="0" smtClean="0">
                <a:solidFill>
                  <a:schemeClr val="accent1"/>
                </a:solidFill>
              </a:rPr>
              <a:t>Entidades </a:t>
            </a:r>
            <a:r>
              <a:rPr lang="es-CO" sz="2400" b="1" dirty="0">
                <a:solidFill>
                  <a:schemeClr val="accent1"/>
                </a:solidFill>
              </a:rPr>
              <a:t>contribuyentes de Régimen Tributario Especial</a:t>
            </a:r>
            <a:r>
              <a:rPr lang="es-CO" sz="2400" b="1" dirty="0"/>
              <a:t>.</a:t>
            </a:r>
          </a:p>
          <a:p>
            <a:r>
              <a:rPr lang="es-CO" b="1" dirty="0" smtClean="0">
                <a:solidFill>
                  <a:schemeClr val="accent1"/>
                </a:solidFill>
              </a:rPr>
              <a:t>La </a:t>
            </a:r>
            <a:r>
              <a:rPr lang="es-CO" b="1" dirty="0">
                <a:solidFill>
                  <a:schemeClr val="accent1"/>
                </a:solidFill>
              </a:rPr>
              <a:t>principal característica que las identifica como </a:t>
            </a:r>
            <a:r>
              <a:rPr lang="es-CO" b="1" dirty="0" err="1">
                <a:solidFill>
                  <a:schemeClr val="accent1"/>
                </a:solidFill>
              </a:rPr>
              <a:t>ESAL</a:t>
            </a:r>
            <a:r>
              <a:rPr lang="es-CO" b="1" dirty="0">
                <a:solidFill>
                  <a:schemeClr val="accent1"/>
                </a:solidFill>
              </a:rPr>
              <a:t>  es:</a:t>
            </a:r>
          </a:p>
          <a:p>
            <a:r>
              <a:rPr lang="es-CO" b="1" dirty="0">
                <a:solidFill>
                  <a:schemeClr val="accent1"/>
                </a:solidFill>
              </a:rPr>
              <a:t>Titulo VI Libro Primero . Articulo 19 </a:t>
            </a:r>
            <a:r>
              <a:rPr lang="es-CO" b="1" dirty="0" err="1">
                <a:solidFill>
                  <a:schemeClr val="accent1"/>
                </a:solidFill>
              </a:rPr>
              <a:t>E.T</a:t>
            </a:r>
            <a:endParaRPr lang="es-CO" b="1" dirty="0">
              <a:solidFill>
                <a:schemeClr val="accent1"/>
              </a:solidFill>
            </a:endParaRPr>
          </a:p>
          <a:p>
            <a:pPr algn="just"/>
            <a:r>
              <a:rPr lang="es-CO" dirty="0" smtClean="0"/>
              <a:t>Desarrollar </a:t>
            </a:r>
            <a:r>
              <a:rPr lang="es-CO" dirty="0"/>
              <a:t>actividades meritorias , que sean de interés general y que a ella tenga acceso la comunidad, que  sus </a:t>
            </a:r>
            <a:r>
              <a:rPr lang="es-CO" dirty="0">
                <a:solidFill>
                  <a:srgbClr val="FF0000"/>
                </a:solidFill>
              </a:rPr>
              <a:t>rendimientos </a:t>
            </a:r>
            <a:r>
              <a:rPr lang="es-CO" dirty="0"/>
              <a:t> obtenidos sean reinvertidos en el mejoramiento de los procesos y actividades que fortalecen la realización de su objeto misional.</a:t>
            </a:r>
          </a:p>
          <a:p>
            <a:pPr algn="just"/>
            <a:r>
              <a:rPr lang="es-CO" dirty="0"/>
              <a:t>Que ni sus aportes sean reembolsables ni sus excedentes sean distribuidos, bajo ninguna modalidad, ni en el momento de su disolución o liquidación</a:t>
            </a:r>
            <a:r>
              <a:rPr lang="es-CO" dirty="0" smtClean="0"/>
              <a:t>.</a:t>
            </a:r>
            <a:endParaRPr lang="es-CO" dirty="0"/>
          </a:p>
          <a:p>
            <a:pPr algn="just"/>
            <a:endParaRPr lang="es-CO" dirty="0"/>
          </a:p>
        </p:txBody>
      </p:sp>
    </p:spTree>
    <p:extLst>
      <p:ext uri="{BB962C8B-B14F-4D97-AF65-F5344CB8AC3E}">
        <p14:creationId xmlns:p14="http://schemas.microsoft.com/office/powerpoint/2010/main" val="3497692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276872"/>
            <a:ext cx="7992888" cy="4176464"/>
          </a:xfrm>
        </p:spPr>
        <p:txBody>
          <a:bodyPr>
            <a:normAutofit/>
          </a:bodyPr>
          <a:lstStyle/>
          <a:p>
            <a:r>
              <a:rPr lang="es-CO" sz="2800" b="1" dirty="0" smtClean="0">
                <a:solidFill>
                  <a:schemeClr val="accent1"/>
                </a:solidFill>
              </a:rPr>
              <a:t>INVERSIONES EN LAS </a:t>
            </a:r>
            <a:r>
              <a:rPr lang="es-CO" sz="2800" b="1" dirty="0" err="1" smtClean="0">
                <a:solidFill>
                  <a:schemeClr val="accent1"/>
                </a:solidFill>
              </a:rPr>
              <a:t>IES</a:t>
            </a:r>
            <a:endParaRPr lang="es-CO" sz="2800" b="1" dirty="0" smtClean="0">
              <a:solidFill>
                <a:schemeClr val="accent1"/>
              </a:solidFill>
            </a:endParaRPr>
          </a:p>
          <a:p>
            <a:pPr algn="just"/>
            <a:r>
              <a:rPr lang="es-CO" sz="2000" b="1" dirty="0" smtClean="0"/>
              <a:t>CONCEPTO:</a:t>
            </a:r>
            <a:r>
              <a:rPr lang="es-CO" sz="2000" dirty="0" smtClean="0"/>
              <a:t> </a:t>
            </a:r>
          </a:p>
          <a:p>
            <a:pPr algn="just"/>
            <a:r>
              <a:rPr lang="es-CO" sz="2000" b="1" dirty="0" smtClean="0"/>
              <a:t>La inversión</a:t>
            </a:r>
            <a:r>
              <a:rPr lang="es-CO" sz="2000" dirty="0" smtClean="0"/>
              <a:t> para las Instituciones de educación superior están supeditadas  a la adquisición de activos , por lo anterior:</a:t>
            </a:r>
          </a:p>
          <a:p>
            <a:pPr algn="just"/>
            <a:r>
              <a:rPr lang="es-CO" sz="2000" dirty="0"/>
              <a:t>U</a:t>
            </a:r>
            <a:r>
              <a:rPr lang="es-CO" sz="2000" dirty="0" smtClean="0"/>
              <a:t>na  inversión es un recurso controlado por la Institución como resultados de sucesos pasados , del que se espera obtener en el futuro beneficios económicos, sección 2- 2,15a Decreto 2420 dic 2015.</a:t>
            </a:r>
          </a:p>
          <a:p>
            <a:pPr algn="just"/>
            <a:r>
              <a:rPr lang="es-CO" sz="2000" dirty="0" smtClean="0"/>
              <a:t>Como ejemplo de inversiones tenemos: Compra de activos fijos muebles e inmuebles, equipos de computo, equipos de telecomunicaciones, equipos de laboratorio, software desarrollados por la empresa, inversión en </a:t>
            </a:r>
            <a:r>
              <a:rPr lang="es-CO" sz="2000" dirty="0" err="1" smtClean="0"/>
              <a:t>CDTS</a:t>
            </a:r>
            <a:r>
              <a:rPr lang="es-CO" sz="2000" dirty="0" smtClean="0"/>
              <a:t> con vencimiento superior a un año para fortalecer el patrimonio.</a:t>
            </a:r>
          </a:p>
          <a:p>
            <a:endParaRPr lang="es-CO" dirty="0"/>
          </a:p>
        </p:txBody>
      </p:sp>
    </p:spTree>
    <p:extLst>
      <p:ext uri="{BB962C8B-B14F-4D97-AF65-F5344CB8AC3E}">
        <p14:creationId xmlns:p14="http://schemas.microsoft.com/office/powerpoint/2010/main" val="145323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276872"/>
            <a:ext cx="7992888" cy="4176464"/>
          </a:xfrm>
        </p:spPr>
        <p:txBody>
          <a:bodyPr>
            <a:normAutofit/>
          </a:bodyPr>
          <a:lstStyle/>
          <a:p>
            <a:r>
              <a:rPr lang="es-CO" sz="2400" b="1" dirty="0" smtClean="0">
                <a:solidFill>
                  <a:schemeClr val="accent1"/>
                </a:solidFill>
              </a:rPr>
              <a:t>INVERSIONES </a:t>
            </a:r>
            <a:r>
              <a:rPr lang="es-CO" sz="2400" b="1" dirty="0" smtClean="0">
                <a:solidFill>
                  <a:schemeClr val="accent1"/>
                </a:solidFill>
              </a:rPr>
              <a:t> (FORTALECER PATRIMONIO)</a:t>
            </a:r>
            <a:endParaRPr lang="es-CO" sz="2400" b="1" dirty="0">
              <a:solidFill>
                <a:schemeClr val="accent1"/>
              </a:solidFill>
            </a:endParaRPr>
          </a:p>
          <a:p>
            <a:r>
              <a:rPr lang="es-CO" sz="2400" b="1" dirty="0">
                <a:solidFill>
                  <a:schemeClr val="accent1"/>
                </a:solidFill>
              </a:rPr>
              <a:t>Artículo 1.2.1.5.1.22 Decreto 2150 2017</a:t>
            </a:r>
          </a:p>
          <a:p>
            <a:pPr algn="just"/>
            <a:r>
              <a:rPr lang="es-CO" sz="2000" dirty="0"/>
              <a:t>Se entenderán por inversiones aquellas dirigidas al fortalecimiento del patrimonio que no sean susceptibles de amortización ni depreciación de conformidad en las reglas previstas en el estatuto tributario, y que generan rendimientos para el desarrollo de la actividad meritoria de los contribuyentes a que se refiere el articulo 1.2.1.5.1.2 de  este decreto. Estas inversiones tendrán que ser como mínimo </a:t>
            </a:r>
            <a:r>
              <a:rPr lang="es-CO" sz="2000" dirty="0" smtClean="0"/>
              <a:t>superiores </a:t>
            </a:r>
            <a:r>
              <a:rPr lang="es-CO" sz="2000" dirty="0"/>
              <a:t>a un año, los rendimientos que generan dichas inversiones se trataran como ingresos  de conformidad  con el articulo 1.2.1.5.1.20 de este decreto pudiendo dar lugar a beneficio neto o excedente.</a:t>
            </a:r>
          </a:p>
          <a:p>
            <a:endParaRPr lang="es-CO" dirty="0"/>
          </a:p>
        </p:txBody>
      </p:sp>
    </p:spTree>
    <p:extLst>
      <p:ext uri="{BB962C8B-B14F-4D97-AF65-F5344CB8AC3E}">
        <p14:creationId xmlns:p14="http://schemas.microsoft.com/office/powerpoint/2010/main" val="1243907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290227"/>
            <a:ext cx="8136904" cy="3875078"/>
          </a:xfrm>
        </p:spPr>
        <p:txBody>
          <a:bodyPr>
            <a:normAutofit/>
          </a:bodyPr>
          <a:lstStyle/>
          <a:p>
            <a:endParaRPr lang="es-CO" sz="2400" b="1" dirty="0" smtClean="0">
              <a:solidFill>
                <a:schemeClr val="accent1"/>
              </a:solidFill>
            </a:endParaRPr>
          </a:p>
          <a:p>
            <a:r>
              <a:rPr lang="es-CO" sz="2400" b="1" dirty="0" smtClean="0">
                <a:solidFill>
                  <a:schemeClr val="accent1"/>
                </a:solidFill>
              </a:rPr>
              <a:t>INVERSIONES </a:t>
            </a:r>
            <a:r>
              <a:rPr lang="es-CO" sz="2400" b="1" dirty="0" smtClean="0">
                <a:solidFill>
                  <a:schemeClr val="accent1"/>
                </a:solidFill>
              </a:rPr>
              <a:t> (FORTALECER PATRIMONIO)</a:t>
            </a:r>
            <a:endParaRPr lang="es-CO" sz="2400" b="1" dirty="0" smtClean="0">
              <a:solidFill>
                <a:schemeClr val="accent1"/>
              </a:solidFill>
            </a:endParaRPr>
          </a:p>
          <a:p>
            <a:pPr algn="l"/>
            <a:endParaRPr lang="es-CO" sz="2000" b="1" dirty="0" smtClean="0">
              <a:solidFill>
                <a:schemeClr val="accent1"/>
              </a:solidFill>
            </a:endParaRPr>
          </a:p>
          <a:p>
            <a:pPr algn="l"/>
            <a:r>
              <a:rPr lang="es-CO" sz="2000" b="1" dirty="0" smtClean="0">
                <a:solidFill>
                  <a:schemeClr val="accent1"/>
                </a:solidFill>
              </a:rPr>
              <a:t>Artículo </a:t>
            </a:r>
            <a:r>
              <a:rPr lang="es-CO" sz="2000" b="1" dirty="0">
                <a:solidFill>
                  <a:schemeClr val="accent1"/>
                </a:solidFill>
              </a:rPr>
              <a:t>1.2.1.5.1.22 Decreto 2150 2017</a:t>
            </a:r>
          </a:p>
          <a:p>
            <a:pPr algn="l"/>
            <a:endParaRPr lang="es-CO" sz="2000" dirty="0" smtClean="0"/>
          </a:p>
          <a:p>
            <a:pPr algn="l"/>
            <a:r>
              <a:rPr lang="es-CO" sz="2000" dirty="0" smtClean="0"/>
              <a:t>Cuando </a:t>
            </a:r>
            <a:r>
              <a:rPr lang="es-CO" sz="2000" dirty="0"/>
              <a:t>las inversiones se destinen a fines diferentes al fortalecimiento del patrimonio; y no se reinviertan en las actividades meritorias para la cual fue calificada la entidad, tendrán el carácter de gravable en el año en que esto ocurra, a la tarifa prevista en el numeral 2 del articulo 1.2.5.1.36  de este decreto.</a:t>
            </a:r>
          </a:p>
        </p:txBody>
      </p:sp>
    </p:spTree>
    <p:extLst>
      <p:ext uri="{BB962C8B-B14F-4D97-AF65-F5344CB8AC3E}">
        <p14:creationId xmlns:p14="http://schemas.microsoft.com/office/powerpoint/2010/main" val="2830029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844824"/>
            <a:ext cx="7992888" cy="4608512"/>
          </a:xfrm>
        </p:spPr>
        <p:txBody>
          <a:bodyPr/>
          <a:lstStyle/>
          <a:p>
            <a:r>
              <a:rPr lang="es-CO" sz="2800" b="1" dirty="0" smtClean="0">
                <a:solidFill>
                  <a:schemeClr val="accent1"/>
                </a:solidFill>
              </a:rPr>
              <a:t>Presupuesto de inversión permanente</a:t>
            </a:r>
          </a:p>
          <a:p>
            <a:pPr algn="just"/>
            <a:r>
              <a:rPr lang="es-CO" sz="2000" dirty="0" smtClean="0"/>
              <a:t>También llamado presupuesto de capital, está relacionado con la adquisición y reposición de activos fijos (bienes muebles e inmuebles), e inversiones en </a:t>
            </a:r>
            <a:r>
              <a:rPr lang="es-CO" sz="2000" dirty="0" err="1" smtClean="0"/>
              <a:t>CDTS</a:t>
            </a:r>
            <a:r>
              <a:rPr lang="es-CO" sz="2000" dirty="0" smtClean="0"/>
              <a:t> </a:t>
            </a:r>
            <a:r>
              <a:rPr lang="es-CO" sz="2000" dirty="0" smtClean="0"/>
              <a:t>superiores a un año, para fortalecer el patrimonio de la Institución.</a:t>
            </a:r>
          </a:p>
          <a:p>
            <a:pPr algn="just"/>
            <a:r>
              <a:rPr lang="es-CO" sz="2000" dirty="0" smtClean="0"/>
              <a:t>Se prepara por separado del presupuesto de </a:t>
            </a:r>
            <a:r>
              <a:rPr lang="es-CO" sz="2000" dirty="0" smtClean="0">
                <a:solidFill>
                  <a:srgbClr val="FF0000"/>
                </a:solidFill>
              </a:rPr>
              <a:t>operación</a:t>
            </a:r>
            <a:r>
              <a:rPr lang="es-CO" sz="2000" dirty="0" smtClean="0"/>
              <a:t>, generalmente bajo un </a:t>
            </a:r>
            <a:r>
              <a:rPr lang="es-CO" sz="2000" dirty="0" smtClean="0">
                <a:solidFill>
                  <a:srgbClr val="FF0000"/>
                </a:solidFill>
              </a:rPr>
              <a:t>comité de inversiones </a:t>
            </a:r>
            <a:r>
              <a:rPr lang="es-CO" sz="2000" dirty="0" smtClean="0"/>
              <a:t>en el que cada proyecto presentado de </a:t>
            </a:r>
            <a:r>
              <a:rPr lang="es-CO" sz="2000" dirty="0" smtClean="0">
                <a:solidFill>
                  <a:srgbClr val="FF0000"/>
                </a:solidFill>
              </a:rPr>
              <a:t>inversión</a:t>
            </a:r>
            <a:r>
              <a:rPr lang="es-CO" sz="2000" dirty="0" smtClean="0"/>
              <a:t> debe ser analizado desde la justificación respecto del retorno sobre la </a:t>
            </a:r>
            <a:r>
              <a:rPr lang="es-CO" sz="2000" dirty="0" smtClean="0">
                <a:solidFill>
                  <a:srgbClr val="FF0000"/>
                </a:solidFill>
              </a:rPr>
              <a:t>inversión.</a:t>
            </a:r>
          </a:p>
          <a:p>
            <a:pPr algn="just"/>
            <a:r>
              <a:rPr lang="es-CO" sz="2000" dirty="0" smtClean="0"/>
              <a:t>Se debe tener en cuenta que, para las </a:t>
            </a:r>
            <a:r>
              <a:rPr lang="es-CO" sz="2000" dirty="0" err="1" smtClean="0"/>
              <a:t>IES</a:t>
            </a:r>
            <a:r>
              <a:rPr lang="es-CO" sz="2000" dirty="0" smtClean="0"/>
              <a:t>, los presupuestos de inversión están supeditados a los </a:t>
            </a:r>
            <a:r>
              <a:rPr lang="es-CO" sz="2000" dirty="0" smtClean="0">
                <a:solidFill>
                  <a:srgbClr val="FF0000"/>
                </a:solidFill>
              </a:rPr>
              <a:t>excedentes </a:t>
            </a:r>
            <a:r>
              <a:rPr lang="es-CO" sz="2000" dirty="0" smtClean="0"/>
              <a:t>obtenidos en el ejercicio fiscal.</a:t>
            </a:r>
          </a:p>
          <a:p>
            <a:pPr algn="l"/>
            <a:r>
              <a:rPr lang="es-CO" sz="2000" dirty="0" smtClean="0"/>
              <a:t>Las inversiones sobre excedentes se sujetan a </a:t>
            </a:r>
            <a:r>
              <a:rPr lang="es-CO" sz="2000" dirty="0" smtClean="0">
                <a:solidFill>
                  <a:srgbClr val="FF0000"/>
                </a:solidFill>
              </a:rPr>
              <a:t>cuentas de balance</a:t>
            </a:r>
          </a:p>
          <a:p>
            <a:endParaRPr lang="es-CO" dirty="0"/>
          </a:p>
          <a:p>
            <a:endParaRPr lang="es-CO" dirty="0"/>
          </a:p>
        </p:txBody>
      </p:sp>
    </p:spTree>
    <p:extLst>
      <p:ext uri="{BB962C8B-B14F-4D97-AF65-F5344CB8AC3E}">
        <p14:creationId xmlns:p14="http://schemas.microsoft.com/office/powerpoint/2010/main" val="811152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060849"/>
            <a:ext cx="7702624" cy="792087"/>
          </a:xfrm>
        </p:spPr>
        <p:txBody>
          <a:bodyPr>
            <a:normAutofit fontScale="90000"/>
          </a:bodyPr>
          <a:lstStyle/>
          <a:p>
            <a:r>
              <a:rPr lang="es-CO" sz="2400" dirty="0"/>
              <a:t>¿</a:t>
            </a:r>
            <a:r>
              <a:rPr lang="es-CO" sz="2400" dirty="0" smtClean="0"/>
              <a:t>Por que la inversión sobre excedentes se debe hacer en activos y no en costos o gastos?</a:t>
            </a:r>
            <a:endParaRPr lang="es-CO" sz="2400" dirty="0"/>
          </a:p>
        </p:txBody>
      </p:sp>
      <p:sp>
        <p:nvSpPr>
          <p:cNvPr id="3" name="2 Subtítulo"/>
          <p:cNvSpPr>
            <a:spLocks noGrp="1"/>
          </p:cNvSpPr>
          <p:nvPr>
            <p:ph type="subTitle" idx="1"/>
          </p:nvPr>
        </p:nvSpPr>
        <p:spPr>
          <a:xfrm>
            <a:off x="827584" y="3068960"/>
            <a:ext cx="7560840" cy="3312368"/>
          </a:xfrm>
        </p:spPr>
        <p:txBody>
          <a:bodyPr>
            <a:normAutofit lnSpcReduction="10000"/>
          </a:bodyPr>
          <a:lstStyle/>
          <a:p>
            <a:pPr algn="just"/>
            <a:r>
              <a:rPr lang="es-CO" sz="2000" dirty="0" smtClean="0"/>
              <a:t>a- Porque cuando invierto en activos los puedo deducir  como egresos en mi declaración de renta y así demostrar a la DIAN que si se ejecutaron los excedentes en la declaración de renta. </a:t>
            </a:r>
          </a:p>
          <a:p>
            <a:pPr algn="just"/>
            <a:r>
              <a:rPr lang="es-CO" sz="2000" dirty="0" smtClean="0"/>
              <a:t>b- Cuando se elabora el estado de flujo de efectivo, también se evidencian  las inversiones de operación  del periodo informado.</a:t>
            </a:r>
          </a:p>
          <a:p>
            <a:pPr algn="just"/>
            <a:r>
              <a:rPr lang="es-CO" sz="2000" dirty="0" smtClean="0"/>
              <a:t>c- Si se destinan los excedentes (año 2018) para partidas que afecten cuentas de costos o gastos,  genera un desequilibrio en el presupuesto  año 2019 y hasta ocasionar una pérdida del periodo fiscal.</a:t>
            </a:r>
          </a:p>
          <a:p>
            <a:pPr algn="just"/>
            <a:r>
              <a:rPr lang="es-CO" sz="2000" dirty="0" smtClean="0"/>
              <a:t>d- </a:t>
            </a:r>
            <a:r>
              <a:rPr lang="es-CO" sz="2000" dirty="0" smtClean="0"/>
              <a:t>Los costos o gastos no se aceptan como inversión sobre excedentes y esto </a:t>
            </a:r>
            <a:r>
              <a:rPr lang="es-CO" sz="2000" dirty="0" smtClean="0"/>
              <a:t>ocasiona que se tenga que pagar impuesto sobre la renta sobre el valor no reinvertido</a:t>
            </a:r>
            <a:r>
              <a:rPr lang="es-CO" sz="2000" dirty="0" smtClean="0"/>
              <a:t>. </a:t>
            </a:r>
            <a:r>
              <a:rPr lang="es-CO" sz="2000" dirty="0" smtClean="0"/>
              <a:t>(Los costos y gastos van en el </a:t>
            </a:r>
            <a:r>
              <a:rPr lang="es-CO" sz="2000" dirty="0" err="1" smtClean="0"/>
              <a:t>ppto</a:t>
            </a:r>
            <a:r>
              <a:rPr lang="es-CO" sz="2000" dirty="0" smtClean="0"/>
              <a:t> operativo)</a:t>
            </a:r>
            <a:endParaRPr lang="es-CO" sz="2000" dirty="0" smtClean="0"/>
          </a:p>
          <a:p>
            <a:pPr algn="l"/>
            <a:endParaRPr lang="es-CO" sz="2000" dirty="0"/>
          </a:p>
        </p:txBody>
      </p:sp>
    </p:spTree>
    <p:extLst>
      <p:ext uri="{BB962C8B-B14F-4D97-AF65-F5344CB8AC3E}">
        <p14:creationId xmlns:p14="http://schemas.microsoft.com/office/powerpoint/2010/main" val="335544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060849"/>
            <a:ext cx="7702624" cy="864095"/>
          </a:xfrm>
        </p:spPr>
        <p:txBody>
          <a:bodyPr>
            <a:noAutofit/>
          </a:bodyPr>
          <a:lstStyle/>
          <a:p>
            <a:r>
              <a:rPr lang="es-CO" sz="2400" dirty="0" smtClean="0"/>
              <a:t>¿Diferencia  entre una inversión y  un costo o gasto?</a:t>
            </a:r>
            <a:endParaRPr lang="es-CO" sz="2400" dirty="0"/>
          </a:p>
        </p:txBody>
      </p:sp>
      <p:sp>
        <p:nvSpPr>
          <p:cNvPr id="3" name="2 Subtítulo"/>
          <p:cNvSpPr>
            <a:spLocks noGrp="1"/>
          </p:cNvSpPr>
          <p:nvPr>
            <p:ph type="subTitle" idx="1"/>
          </p:nvPr>
        </p:nvSpPr>
        <p:spPr>
          <a:xfrm>
            <a:off x="827584" y="3356992"/>
            <a:ext cx="7560840" cy="3024336"/>
          </a:xfrm>
        </p:spPr>
        <p:txBody>
          <a:bodyPr>
            <a:normAutofit/>
          </a:bodyPr>
          <a:lstStyle/>
          <a:p>
            <a:pPr algn="just"/>
            <a:r>
              <a:rPr lang="es-CO" sz="2400" dirty="0" smtClean="0">
                <a:solidFill>
                  <a:srgbClr val="FF0000"/>
                </a:solidFill>
              </a:rPr>
              <a:t>La Inversión </a:t>
            </a:r>
            <a:r>
              <a:rPr lang="es-CO" sz="2400" dirty="0" smtClean="0"/>
              <a:t>es un activo controlado  que se puede ver reflejado en el Estado de Situación Financiera y es vía excedentes y el </a:t>
            </a:r>
            <a:r>
              <a:rPr lang="es-CO" sz="2400" dirty="0" smtClean="0">
                <a:solidFill>
                  <a:srgbClr val="FF0000"/>
                </a:solidFill>
              </a:rPr>
              <a:t>costo y gasto </a:t>
            </a:r>
            <a:r>
              <a:rPr lang="es-CO" sz="2400" dirty="0" smtClean="0"/>
              <a:t>son decrementos en los beneficios económicos producidos a lo largo del periodo en el que se informa y se ven reflejados en el Estado de Resultados Integral.</a:t>
            </a:r>
            <a:endParaRPr lang="es-CO" sz="2400" dirty="0"/>
          </a:p>
        </p:txBody>
      </p:sp>
    </p:spTree>
    <p:extLst>
      <p:ext uri="{BB962C8B-B14F-4D97-AF65-F5344CB8AC3E}">
        <p14:creationId xmlns:p14="http://schemas.microsoft.com/office/powerpoint/2010/main" val="389426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Personalizado 7">
      <a:dk1>
        <a:sysClr val="windowText" lastClr="000000"/>
      </a:dk1>
      <a:lt1>
        <a:sysClr val="window" lastClr="FFFFFF"/>
      </a:lt1>
      <a:dk2>
        <a:srgbClr val="1F497D"/>
      </a:dk2>
      <a:lt2>
        <a:srgbClr val="EEECE1"/>
      </a:lt2>
      <a:accent1>
        <a:srgbClr val="00633D"/>
      </a:accent1>
      <a:accent2>
        <a:srgbClr val="595959"/>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3301</TotalTime>
  <Words>1603</Words>
  <Application>Microsoft Office PowerPoint</Application>
  <PresentationFormat>Presentación en pantalla (4:3)</PresentationFormat>
  <Paragraphs>103</Paragraphs>
  <Slides>21</Slides>
  <Notes>5</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1_Tema de Office</vt:lpstr>
      <vt:lpstr>CAPACITACIÓN   INVERSIONES  EN ENTIDADES DE EDUCACIÓN SUPERIOR </vt:lpstr>
      <vt:lpstr> ¿Qué es una entidad sin ánimo  de lucro?</vt:lpstr>
      <vt:lpstr>Presentación de PowerPoint</vt:lpstr>
      <vt:lpstr>Presentación de PowerPoint</vt:lpstr>
      <vt:lpstr>Presentación de PowerPoint</vt:lpstr>
      <vt:lpstr>Presentación de PowerPoint</vt:lpstr>
      <vt:lpstr>Presentación de PowerPoint</vt:lpstr>
      <vt:lpstr>¿Por que la inversión sobre excedentes se debe hacer en activos y no en costos o gastos?</vt:lpstr>
      <vt:lpstr>¿Diferencia  entre una inversión y  un costo o gasto?</vt:lpstr>
      <vt:lpstr>Presentación de PowerPoint</vt:lpstr>
      <vt:lpstr>ASIGNACIONES PERMANENTES</vt:lpstr>
      <vt:lpstr>¿Porque deben generar excedentes las Instituciones de Educación Superior?</vt:lpstr>
      <vt:lpstr>Procedimiento y sanciones</vt:lpstr>
      <vt:lpstr>Procedimiento y sanciones</vt:lpstr>
      <vt:lpstr>Presentación de PowerPoint</vt:lpstr>
      <vt:lpstr>Presentación de PowerPoint</vt:lpstr>
      <vt:lpstr>Presentación de PowerPoint</vt:lpstr>
      <vt:lpstr>IMPORTANCIA DE LA PLANEACIÓN FINANCIERA</vt:lpstr>
      <vt:lpstr>     ELEMENTOS DE LA PLANEACIÓN FINANCIERA</vt:lpstr>
      <vt:lpstr>Presentación de PowerPoint</vt:lpstr>
      <vt:lpstr> GRACIAS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TATIANA</dc:creator>
  <cp:lastModifiedBy>CONTADOR</cp:lastModifiedBy>
  <cp:revision>211</cp:revision>
  <dcterms:created xsi:type="dcterms:W3CDTF">2012-05-24T19:21:49Z</dcterms:created>
  <dcterms:modified xsi:type="dcterms:W3CDTF">2019-06-27T21:15:15Z</dcterms:modified>
</cp:coreProperties>
</file>